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74" r:id="rId1"/>
  </p:sldMasterIdLst>
  <p:notesMasterIdLst>
    <p:notesMasterId r:id="rId20"/>
  </p:notesMasterIdLst>
  <p:handoutMasterIdLst>
    <p:handoutMasterId r:id="rId21"/>
  </p:handoutMasterIdLst>
  <p:sldIdLst>
    <p:sldId id="256" r:id="rId2"/>
    <p:sldId id="490" r:id="rId3"/>
    <p:sldId id="267" r:id="rId4"/>
    <p:sldId id="350" r:id="rId5"/>
    <p:sldId id="354" r:id="rId6"/>
    <p:sldId id="273" r:id="rId7"/>
    <p:sldId id="494" r:id="rId8"/>
    <p:sldId id="341" r:id="rId9"/>
    <p:sldId id="363" r:id="rId10"/>
    <p:sldId id="329" r:id="rId11"/>
    <p:sldId id="284" r:id="rId12"/>
    <p:sldId id="285" r:id="rId13"/>
    <p:sldId id="366" r:id="rId14"/>
    <p:sldId id="493" r:id="rId15"/>
    <p:sldId id="495" r:id="rId16"/>
    <p:sldId id="492" r:id="rId17"/>
    <p:sldId id="491" r:id="rId18"/>
    <p:sldId id="435" r:id="rId19"/>
  </p:sldIdLst>
  <p:sldSz cx="9144000" cy="6858000" type="screen4x3"/>
  <p:notesSz cx="6858000" cy="9144000"/>
  <p:defaultTextStyle>
    <a:defPPr>
      <a:defRPr lang="en-US"/>
    </a:defPPr>
    <a:lvl1pPr algn="l" rtl="0" eaLnBrk="0" fontAlgn="base" hangingPunct="0">
      <a:spcBef>
        <a:spcPct val="0"/>
      </a:spcBef>
      <a:spcAft>
        <a:spcPct val="0"/>
      </a:spcAft>
      <a:defRPr sz="20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3B4C61-0CCE-4D0A-9117-A9BDF2666630}" v="15" dt="2023-04-17T22:16:25.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8289" autoAdjust="0"/>
  </p:normalViewPr>
  <p:slideViewPr>
    <p:cSldViewPr>
      <p:cViewPr varScale="1">
        <p:scale>
          <a:sx n="63" d="100"/>
          <a:sy n="63" d="100"/>
        </p:scale>
        <p:origin x="1380"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p:cViewPr varScale="1">
        <p:scale>
          <a:sx n="51" d="100"/>
          <a:sy n="51" d="100"/>
        </p:scale>
        <p:origin x="-2285"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fraz, Lissette" userId="f8f88a53-dfef-4c54-bceb-36b6a063fec9" providerId="ADAL" clId="{9B3B4C61-0CCE-4D0A-9117-A9BDF2666630}"/>
    <pc:docChg chg="custSel modSld">
      <pc:chgData name="Sarfraz, Lissette" userId="f8f88a53-dfef-4c54-bceb-36b6a063fec9" providerId="ADAL" clId="{9B3B4C61-0CCE-4D0A-9117-A9BDF2666630}" dt="2023-04-17T22:16:25.393" v="332" actId="1076"/>
      <pc:docMkLst>
        <pc:docMk/>
      </pc:docMkLst>
      <pc:sldChg chg="addSp delSp modSp mod delAnim">
        <pc:chgData name="Sarfraz, Lissette" userId="f8f88a53-dfef-4c54-bceb-36b6a063fec9" providerId="ADAL" clId="{9B3B4C61-0CCE-4D0A-9117-A9BDF2666630}" dt="2023-04-17T22:16:25.393" v="332" actId="1076"/>
        <pc:sldMkLst>
          <pc:docMk/>
          <pc:sldMk cId="0" sldId="256"/>
        </pc:sldMkLst>
        <pc:picChg chg="add mod">
          <ac:chgData name="Sarfraz, Lissette" userId="f8f88a53-dfef-4c54-bceb-36b6a063fec9" providerId="ADAL" clId="{9B3B4C61-0CCE-4D0A-9117-A9BDF2666630}" dt="2023-04-17T22:16:25.393" v="332" actId="1076"/>
          <ac:picMkLst>
            <pc:docMk/>
            <pc:sldMk cId="0" sldId="256"/>
            <ac:picMk id="1028" creationId="{8E2E4A6A-C369-69A4-F19A-45A6BDB62DB0}"/>
          </ac:picMkLst>
        </pc:picChg>
        <pc:picChg chg="del">
          <ac:chgData name="Sarfraz, Lissette" userId="f8f88a53-dfef-4c54-bceb-36b6a063fec9" providerId="ADAL" clId="{9B3B4C61-0CCE-4D0A-9117-A9BDF2666630}" dt="2023-04-17T21:54:32.045" v="0" actId="478"/>
          <ac:picMkLst>
            <pc:docMk/>
            <pc:sldMk cId="0" sldId="256"/>
            <ac:picMk id="2052" creationId="{00000000-0000-0000-0000-000000000000}"/>
          </ac:picMkLst>
        </pc:picChg>
      </pc:sldChg>
      <pc:sldChg chg="modSp mod">
        <pc:chgData name="Sarfraz, Lissette" userId="f8f88a53-dfef-4c54-bceb-36b6a063fec9" providerId="ADAL" clId="{9B3B4C61-0CCE-4D0A-9117-A9BDF2666630}" dt="2023-04-17T21:56:28.273" v="8" actId="33524"/>
        <pc:sldMkLst>
          <pc:docMk/>
          <pc:sldMk cId="0" sldId="267"/>
        </pc:sldMkLst>
        <pc:spChg chg="mod">
          <ac:chgData name="Sarfraz, Lissette" userId="f8f88a53-dfef-4c54-bceb-36b6a063fec9" providerId="ADAL" clId="{9B3B4C61-0CCE-4D0A-9117-A9BDF2666630}" dt="2023-04-17T21:56:28.273" v="8" actId="33524"/>
          <ac:spMkLst>
            <pc:docMk/>
            <pc:sldMk cId="0" sldId="267"/>
            <ac:spMk id="3" creationId="{00000000-0000-0000-0000-000000000000}"/>
          </ac:spMkLst>
        </pc:spChg>
      </pc:sldChg>
      <pc:sldChg chg="modSp mod">
        <pc:chgData name="Sarfraz, Lissette" userId="f8f88a53-dfef-4c54-bceb-36b6a063fec9" providerId="ADAL" clId="{9B3B4C61-0CCE-4D0A-9117-A9BDF2666630}" dt="2023-04-17T21:58:18.995" v="15"/>
        <pc:sldMkLst>
          <pc:docMk/>
          <pc:sldMk cId="0" sldId="273"/>
        </pc:sldMkLst>
        <pc:spChg chg="mod">
          <ac:chgData name="Sarfraz, Lissette" userId="f8f88a53-dfef-4c54-bceb-36b6a063fec9" providerId="ADAL" clId="{9B3B4C61-0CCE-4D0A-9117-A9BDF2666630}" dt="2023-04-17T21:58:18.995" v="15"/>
          <ac:spMkLst>
            <pc:docMk/>
            <pc:sldMk cId="0" sldId="273"/>
            <ac:spMk id="2" creationId="{00000000-0000-0000-0000-000000000000}"/>
          </ac:spMkLst>
        </pc:spChg>
        <pc:spChg chg="mod">
          <ac:chgData name="Sarfraz, Lissette" userId="f8f88a53-dfef-4c54-bceb-36b6a063fec9" providerId="ADAL" clId="{9B3B4C61-0CCE-4D0A-9117-A9BDF2666630}" dt="2023-04-17T21:58:04.472" v="10" actId="21"/>
          <ac:spMkLst>
            <pc:docMk/>
            <pc:sldMk cId="0" sldId="273"/>
            <ac:spMk id="7" creationId="{00000000-0000-0000-0000-000000000000}"/>
          </ac:spMkLst>
        </pc:spChg>
      </pc:sldChg>
      <pc:sldChg chg="modSp mod">
        <pc:chgData name="Sarfraz, Lissette" userId="f8f88a53-dfef-4c54-bceb-36b6a063fec9" providerId="ADAL" clId="{9B3B4C61-0CCE-4D0A-9117-A9BDF2666630}" dt="2023-04-17T22:08:03.241" v="294" actId="1076"/>
        <pc:sldMkLst>
          <pc:docMk/>
          <pc:sldMk cId="0" sldId="285"/>
        </pc:sldMkLst>
        <pc:spChg chg="mod">
          <ac:chgData name="Sarfraz, Lissette" userId="f8f88a53-dfef-4c54-bceb-36b6a063fec9" providerId="ADAL" clId="{9B3B4C61-0CCE-4D0A-9117-A9BDF2666630}" dt="2023-04-17T22:05:44.089" v="281" actId="1076"/>
          <ac:spMkLst>
            <pc:docMk/>
            <pc:sldMk cId="0" sldId="285"/>
            <ac:spMk id="2" creationId="{00000000-0000-0000-0000-000000000000}"/>
          </ac:spMkLst>
        </pc:spChg>
        <pc:spChg chg="mod">
          <ac:chgData name="Sarfraz, Lissette" userId="f8f88a53-dfef-4c54-bceb-36b6a063fec9" providerId="ADAL" clId="{9B3B4C61-0CCE-4D0A-9117-A9BDF2666630}" dt="2023-04-17T22:07:39.262" v="291" actId="1076"/>
          <ac:spMkLst>
            <pc:docMk/>
            <pc:sldMk cId="0" sldId="285"/>
            <ac:spMk id="5" creationId="{00000000-0000-0000-0000-000000000000}"/>
          </ac:spMkLst>
        </pc:spChg>
        <pc:spChg chg="mod">
          <ac:chgData name="Sarfraz, Lissette" userId="f8f88a53-dfef-4c54-bceb-36b6a063fec9" providerId="ADAL" clId="{9B3B4C61-0CCE-4D0A-9117-A9BDF2666630}" dt="2023-04-17T22:08:03.241" v="294" actId="1076"/>
          <ac:spMkLst>
            <pc:docMk/>
            <pc:sldMk cId="0" sldId="285"/>
            <ac:spMk id="7" creationId="{00000000-0000-0000-0000-000000000000}"/>
          </ac:spMkLst>
        </pc:spChg>
        <pc:spChg chg="mod">
          <ac:chgData name="Sarfraz, Lissette" userId="f8f88a53-dfef-4c54-bceb-36b6a063fec9" providerId="ADAL" clId="{9B3B4C61-0CCE-4D0A-9117-A9BDF2666630}" dt="2023-04-17T22:05:38.412" v="280" actId="1076"/>
          <ac:spMkLst>
            <pc:docMk/>
            <pc:sldMk cId="0" sldId="285"/>
            <ac:spMk id="60419" creationId="{00000000-0000-0000-0000-000000000000}"/>
          </ac:spMkLst>
        </pc:spChg>
        <pc:spChg chg="mod">
          <ac:chgData name="Sarfraz, Lissette" userId="f8f88a53-dfef-4c54-bceb-36b6a063fec9" providerId="ADAL" clId="{9B3B4C61-0CCE-4D0A-9117-A9BDF2666630}" dt="2023-04-17T22:05:18.890" v="279" actId="255"/>
          <ac:spMkLst>
            <pc:docMk/>
            <pc:sldMk cId="0" sldId="285"/>
            <ac:spMk id="60421" creationId="{00000000-0000-0000-0000-000000000000}"/>
          </ac:spMkLst>
        </pc:spChg>
      </pc:sldChg>
      <pc:sldChg chg="addSp delSp modSp">
        <pc:chgData name="Sarfraz, Lissette" userId="f8f88a53-dfef-4c54-bceb-36b6a063fec9" providerId="ADAL" clId="{9B3B4C61-0CCE-4D0A-9117-A9BDF2666630}" dt="2023-04-17T22:15:37.784" v="330" actId="14100"/>
        <pc:sldMkLst>
          <pc:docMk/>
          <pc:sldMk cId="0" sldId="435"/>
        </pc:sldMkLst>
        <pc:picChg chg="add mod">
          <ac:chgData name="Sarfraz, Lissette" userId="f8f88a53-dfef-4c54-bceb-36b6a063fec9" providerId="ADAL" clId="{9B3B4C61-0CCE-4D0A-9117-A9BDF2666630}" dt="2023-04-17T22:15:37.784" v="330" actId="14100"/>
          <ac:picMkLst>
            <pc:docMk/>
            <pc:sldMk cId="0" sldId="435"/>
            <ac:picMk id="2050" creationId="{3486B6C7-1123-C6AF-6654-111BCA4C93C4}"/>
          </ac:picMkLst>
        </pc:picChg>
        <pc:picChg chg="del">
          <ac:chgData name="Sarfraz, Lissette" userId="f8f88a53-dfef-4c54-bceb-36b6a063fec9" providerId="ADAL" clId="{9B3B4C61-0CCE-4D0A-9117-A9BDF2666630}" dt="2023-04-17T22:15:08.214" v="325" actId="478"/>
          <ac:picMkLst>
            <pc:docMk/>
            <pc:sldMk cId="0" sldId="435"/>
            <ac:picMk id="17410" creationId="{00000000-0000-0000-0000-000000000000}"/>
          </ac:picMkLst>
        </pc:picChg>
      </pc:sldChg>
      <pc:sldChg chg="modSp mod">
        <pc:chgData name="Sarfraz, Lissette" userId="f8f88a53-dfef-4c54-bceb-36b6a063fec9" providerId="ADAL" clId="{9B3B4C61-0CCE-4D0A-9117-A9BDF2666630}" dt="2023-04-17T22:15:01.813" v="324" actId="1076"/>
        <pc:sldMkLst>
          <pc:docMk/>
          <pc:sldMk cId="1478504880" sldId="491"/>
        </pc:sldMkLst>
        <pc:spChg chg="mod">
          <ac:chgData name="Sarfraz, Lissette" userId="f8f88a53-dfef-4c54-bceb-36b6a063fec9" providerId="ADAL" clId="{9B3B4C61-0CCE-4D0A-9117-A9BDF2666630}" dt="2023-04-17T22:14:49.204" v="323" actId="207"/>
          <ac:spMkLst>
            <pc:docMk/>
            <pc:sldMk cId="1478504880" sldId="491"/>
            <ac:spMk id="2" creationId="{00000000-0000-0000-0000-000000000000}"/>
          </ac:spMkLst>
        </pc:spChg>
        <pc:spChg chg="mod">
          <ac:chgData name="Sarfraz, Lissette" userId="f8f88a53-dfef-4c54-bceb-36b6a063fec9" providerId="ADAL" clId="{9B3B4C61-0CCE-4D0A-9117-A9BDF2666630}" dt="2023-04-17T22:15:01.813" v="324" actId="1076"/>
          <ac:spMkLst>
            <pc:docMk/>
            <pc:sldMk cId="1478504880" sldId="491"/>
            <ac:spMk id="7" creationId="{00000000-0000-0000-0000-000000000000}"/>
          </ac:spMkLst>
        </pc:spChg>
      </pc:sldChg>
      <pc:sldChg chg="modSp mod">
        <pc:chgData name="Sarfraz, Lissette" userId="f8f88a53-dfef-4c54-bceb-36b6a063fec9" providerId="ADAL" clId="{9B3B4C61-0CCE-4D0A-9117-A9BDF2666630}" dt="2023-04-17T22:09:22.074" v="295" actId="207"/>
        <pc:sldMkLst>
          <pc:docMk/>
          <pc:sldMk cId="126907875" sldId="493"/>
        </pc:sldMkLst>
        <pc:spChg chg="mod">
          <ac:chgData name="Sarfraz, Lissette" userId="f8f88a53-dfef-4c54-bceb-36b6a063fec9" providerId="ADAL" clId="{9B3B4C61-0CCE-4D0A-9117-A9BDF2666630}" dt="2023-04-17T22:09:22.074" v="295" actId="207"/>
          <ac:spMkLst>
            <pc:docMk/>
            <pc:sldMk cId="126907875" sldId="493"/>
            <ac:spMk id="3" creationId="{00000000-0000-0000-0000-000000000000}"/>
          </ac:spMkLst>
        </pc:spChg>
      </pc:sldChg>
      <pc:sldChg chg="modSp mod">
        <pc:chgData name="Sarfraz, Lissette" userId="f8f88a53-dfef-4c54-bceb-36b6a063fec9" providerId="ADAL" clId="{9B3B4C61-0CCE-4D0A-9117-A9BDF2666630}" dt="2023-04-17T22:10:02.370" v="296" actId="207"/>
        <pc:sldMkLst>
          <pc:docMk/>
          <pc:sldMk cId="1697795479" sldId="495"/>
        </pc:sldMkLst>
        <pc:spChg chg="mod">
          <ac:chgData name="Sarfraz, Lissette" userId="f8f88a53-dfef-4c54-bceb-36b6a063fec9" providerId="ADAL" clId="{9B3B4C61-0CCE-4D0A-9117-A9BDF2666630}" dt="2023-04-17T22:10:02.370" v="296" actId="207"/>
          <ac:spMkLst>
            <pc:docMk/>
            <pc:sldMk cId="1697795479" sldId="495"/>
            <ac:spMk id="3" creationId="{867E4F55-EFAB-F1EF-1B69-83DDC7FD2D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094" tIns="45547" rIns="91094" bIns="45547" numCol="1" anchor="t" anchorCtr="0" compatLnSpc="1">
            <a:prstTxWarp prst="textNoShape">
              <a:avLst/>
            </a:prstTxWarp>
          </a:bodyPr>
          <a:lstStyle>
            <a:lvl1pPr>
              <a:defRPr sz="1200" b="0"/>
            </a:lvl1pPr>
          </a:lstStyle>
          <a:p>
            <a:endParaRPr lang="en-US" dirty="0"/>
          </a:p>
        </p:txBody>
      </p:sp>
      <p:sp>
        <p:nvSpPr>
          <p:cNvPr id="778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094" tIns="45547" rIns="91094" bIns="45547" numCol="1" anchor="t" anchorCtr="0" compatLnSpc="1">
            <a:prstTxWarp prst="textNoShape">
              <a:avLst/>
            </a:prstTxWarp>
          </a:bodyPr>
          <a:lstStyle>
            <a:lvl1pPr algn="r">
              <a:defRPr sz="1200" b="0"/>
            </a:lvl1pPr>
          </a:lstStyle>
          <a:p>
            <a:endParaRPr lang="en-US" dirty="0"/>
          </a:p>
        </p:txBody>
      </p:sp>
      <p:sp>
        <p:nvSpPr>
          <p:cNvPr id="778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094" tIns="45547" rIns="91094" bIns="45547" numCol="1" anchor="b" anchorCtr="0" compatLnSpc="1">
            <a:prstTxWarp prst="textNoShape">
              <a:avLst/>
            </a:prstTxWarp>
          </a:bodyPr>
          <a:lstStyle>
            <a:lvl1pPr algn="l" eaLnBrk="0" hangingPunct="0">
              <a:defRPr sz="1200" b="0"/>
            </a:lvl1pPr>
          </a:lstStyle>
          <a:p>
            <a:pPr>
              <a:defRPr/>
            </a:pPr>
            <a:r>
              <a:rPr lang="en-US" dirty="0"/>
              <a:t>Doc.# 315631</a:t>
            </a:r>
          </a:p>
        </p:txBody>
      </p:sp>
      <p:sp>
        <p:nvSpPr>
          <p:cNvPr id="778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094" tIns="45547" rIns="91094" bIns="45547" numCol="1" anchor="b" anchorCtr="0" compatLnSpc="1">
            <a:prstTxWarp prst="textNoShape">
              <a:avLst/>
            </a:prstTxWarp>
          </a:bodyPr>
          <a:lstStyle>
            <a:lvl1pPr algn="r">
              <a:defRPr sz="1200" b="0"/>
            </a:lvl1pPr>
          </a:lstStyle>
          <a:p>
            <a:fld id="{6F0AEB00-3D69-4D49-98F5-E62943A8B5F3}" type="slidenum">
              <a:rPr lang="en-US" altLang="en-US"/>
              <a:pPr/>
              <a:t>‹#›</a:t>
            </a:fld>
            <a:endParaRPr lang="en-US" altLang="en-US" dirty="0"/>
          </a:p>
        </p:txBody>
      </p:sp>
    </p:spTree>
    <p:extLst>
      <p:ext uri="{BB962C8B-B14F-4D97-AF65-F5344CB8AC3E}">
        <p14:creationId xmlns:p14="http://schemas.microsoft.com/office/powerpoint/2010/main" val="259125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094" tIns="45547" rIns="91094" bIns="45547" numCol="1" anchor="t" anchorCtr="0" compatLnSpc="1">
            <a:prstTxWarp prst="textNoShape">
              <a:avLst/>
            </a:prstTxWarp>
          </a:bodyPr>
          <a:lstStyle>
            <a:lvl1pPr>
              <a:defRPr sz="1200" b="0"/>
            </a:lvl1pPr>
          </a:lstStyle>
          <a:p>
            <a:endParaRPr lang="en-US" dirty="0"/>
          </a:p>
        </p:txBody>
      </p:sp>
      <p:sp>
        <p:nvSpPr>
          <p:cNvPr id="829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094" tIns="45547" rIns="91094" bIns="45547" numCol="1" anchor="t" anchorCtr="0" compatLnSpc="1">
            <a:prstTxWarp prst="textNoShape">
              <a:avLst/>
            </a:prstTxWarp>
          </a:bodyPr>
          <a:lstStyle>
            <a:lvl1pPr algn="r">
              <a:defRPr sz="1200" b="0"/>
            </a:lvl1pPr>
          </a:lstStyle>
          <a:p>
            <a:endParaRPr lang="en-US" dirty="0"/>
          </a:p>
        </p:txBody>
      </p:sp>
      <p:sp>
        <p:nvSpPr>
          <p:cNvPr id="1085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914400" y="4343401"/>
            <a:ext cx="5029200" cy="4114800"/>
          </a:xfrm>
          <a:prstGeom prst="rect">
            <a:avLst/>
          </a:prstGeom>
          <a:noFill/>
          <a:ln w="9525">
            <a:noFill/>
            <a:miter lim="800000"/>
            <a:headEnd/>
            <a:tailEnd/>
          </a:ln>
          <a:effectLst/>
        </p:spPr>
        <p:txBody>
          <a:bodyPr vert="horz" wrap="square" lIns="91094" tIns="45547" rIns="91094" bIns="4554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29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094" tIns="45547" rIns="91094" bIns="45547" numCol="1" anchor="b" anchorCtr="0" compatLnSpc="1">
            <a:prstTxWarp prst="textNoShape">
              <a:avLst/>
            </a:prstTxWarp>
          </a:bodyPr>
          <a:lstStyle>
            <a:lvl1pPr algn="l" eaLnBrk="0" hangingPunct="0">
              <a:defRPr sz="1200" b="0"/>
            </a:lvl1pPr>
          </a:lstStyle>
          <a:p>
            <a:pPr>
              <a:defRPr/>
            </a:pPr>
            <a:r>
              <a:rPr lang="en-US" dirty="0"/>
              <a:t>Doc.# 315631</a:t>
            </a:r>
          </a:p>
        </p:txBody>
      </p:sp>
      <p:sp>
        <p:nvSpPr>
          <p:cNvPr id="829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094" tIns="45547" rIns="91094" bIns="45547" numCol="1" anchor="b" anchorCtr="0" compatLnSpc="1">
            <a:prstTxWarp prst="textNoShape">
              <a:avLst/>
            </a:prstTxWarp>
          </a:bodyPr>
          <a:lstStyle>
            <a:lvl1pPr algn="r">
              <a:defRPr sz="1200" b="0"/>
            </a:lvl1pPr>
          </a:lstStyle>
          <a:p>
            <a:fld id="{EC0145F2-DD63-4446-8692-248143FA7196}" type="slidenum">
              <a:rPr lang="en-US" altLang="en-US"/>
              <a:pPr/>
              <a:t>‹#›</a:t>
            </a:fld>
            <a:endParaRPr lang="en-US" altLang="en-US" dirty="0"/>
          </a:p>
        </p:txBody>
      </p:sp>
    </p:spTree>
    <p:extLst>
      <p:ext uri="{BB962C8B-B14F-4D97-AF65-F5344CB8AC3E}">
        <p14:creationId xmlns:p14="http://schemas.microsoft.com/office/powerpoint/2010/main" val="104871539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Doc.# 315631</a:t>
            </a:r>
          </a:p>
        </p:txBody>
      </p:sp>
      <p:sp>
        <p:nvSpPr>
          <p:cNvPr id="5" name="Slide Number Placeholder 4"/>
          <p:cNvSpPr>
            <a:spLocks noGrp="1"/>
          </p:cNvSpPr>
          <p:nvPr>
            <p:ph type="sldNum" sz="quarter" idx="11"/>
          </p:nvPr>
        </p:nvSpPr>
        <p:spPr/>
        <p:txBody>
          <a:bodyPr/>
          <a:lstStyle/>
          <a:p>
            <a:fld id="{EC0145F2-DD63-4446-8692-248143FA7196}" type="slidenum">
              <a:rPr lang="en-US" altLang="en-US" smtClean="0"/>
              <a:pPr/>
              <a:t>1</a:t>
            </a:fld>
            <a:endParaRPr lang="en-US" altLang="en-US" dirty="0"/>
          </a:p>
        </p:txBody>
      </p:sp>
    </p:spTree>
    <p:extLst>
      <p:ext uri="{BB962C8B-B14F-4D97-AF65-F5344CB8AC3E}">
        <p14:creationId xmlns:p14="http://schemas.microsoft.com/office/powerpoint/2010/main" val="4138382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Doc.# 315631</a:t>
            </a:r>
          </a:p>
        </p:txBody>
      </p:sp>
      <p:sp>
        <p:nvSpPr>
          <p:cNvPr id="5" name="Slide Number Placeholder 4"/>
          <p:cNvSpPr>
            <a:spLocks noGrp="1"/>
          </p:cNvSpPr>
          <p:nvPr>
            <p:ph type="sldNum" sz="quarter" idx="11"/>
          </p:nvPr>
        </p:nvSpPr>
        <p:spPr/>
        <p:txBody>
          <a:bodyPr/>
          <a:lstStyle/>
          <a:p>
            <a:fld id="{EC0145F2-DD63-4446-8692-248143FA7196}" type="slidenum">
              <a:rPr lang="en-US" altLang="en-US" smtClean="0"/>
              <a:pPr/>
              <a:t>2</a:t>
            </a:fld>
            <a:endParaRPr lang="en-US" altLang="en-US" dirty="0"/>
          </a:p>
        </p:txBody>
      </p:sp>
    </p:spTree>
    <p:extLst>
      <p:ext uri="{BB962C8B-B14F-4D97-AF65-F5344CB8AC3E}">
        <p14:creationId xmlns:p14="http://schemas.microsoft.com/office/powerpoint/2010/main" val="289534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a:t>Doc.# 315631</a:t>
            </a:r>
          </a:p>
        </p:txBody>
      </p:sp>
      <p:sp>
        <p:nvSpPr>
          <p:cNvPr id="5" name="Slide Number Placeholder 4"/>
          <p:cNvSpPr>
            <a:spLocks noGrp="1"/>
          </p:cNvSpPr>
          <p:nvPr>
            <p:ph type="sldNum" sz="quarter" idx="11"/>
          </p:nvPr>
        </p:nvSpPr>
        <p:spPr/>
        <p:txBody>
          <a:bodyPr/>
          <a:lstStyle/>
          <a:p>
            <a:fld id="{EC0145F2-DD63-4446-8692-248143FA7196}" type="slidenum">
              <a:rPr lang="en-US" altLang="en-US" smtClean="0"/>
              <a:pPr/>
              <a:t>4</a:t>
            </a:fld>
            <a:endParaRPr lang="en-US" altLang="en-US" dirty="0"/>
          </a:p>
        </p:txBody>
      </p:sp>
    </p:spTree>
    <p:extLst>
      <p:ext uri="{BB962C8B-B14F-4D97-AF65-F5344CB8AC3E}">
        <p14:creationId xmlns:p14="http://schemas.microsoft.com/office/powerpoint/2010/main" val="4204066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6"/>
          <p:cNvSpPr>
            <a:spLocks noGrp="1" noChangeArrowheads="1"/>
          </p:cNvSpPr>
          <p:nvPr>
            <p:ph type="ftr" sz="quarter" idx="4"/>
          </p:nvPr>
        </p:nvSpPr>
        <p:spPr>
          <a:noFill/>
        </p:spPr>
        <p:txBody>
          <a:bodyPr/>
          <a:lstStyle/>
          <a:p>
            <a:r>
              <a:rPr lang="en-US" altLang="en-US" dirty="0"/>
              <a:t>Doc.# 315631</a:t>
            </a:r>
          </a:p>
        </p:txBody>
      </p:sp>
      <p:sp>
        <p:nvSpPr>
          <p:cNvPr id="109571" name="Rectangle 7"/>
          <p:cNvSpPr>
            <a:spLocks noGrp="1" noChangeArrowheads="1"/>
          </p:cNvSpPr>
          <p:nvPr>
            <p:ph type="sldNum" sz="quarter" idx="5"/>
          </p:nvPr>
        </p:nvSpPr>
        <p:spPr>
          <a:noFill/>
        </p:spPr>
        <p:txBody>
          <a:bodyPr/>
          <a:lstStyle/>
          <a:p>
            <a:fld id="{AD8FD8C7-0CBB-4FD8-8C0B-B2F8F95A4E13}" type="slidenum">
              <a:rPr lang="en-US" altLang="en-US"/>
              <a:pPr/>
              <a:t>5</a:t>
            </a:fld>
            <a:endParaRPr lang="en-US" altLang="en-US" dirty="0"/>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041BE96-3E6F-4A54-9090-F80903B52DA4}"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B90C0-A232-4AC2-B8CC-5620518A45B8}" type="slidenum">
              <a:rPr lang="en-US" altLang="en-US" smtClean="0"/>
              <a:pPr/>
              <a:t>‹#›</a:t>
            </a:fld>
            <a:endParaRPr lang="en-US" alt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34E2B0-3B9C-4F76-A519-AA6928D19C87}" type="slidenum">
              <a:rPr lang="en-US" altLang="en-US" smtClean="0"/>
              <a:pPr/>
              <a:t>‹#›</a:t>
            </a:fld>
            <a:endParaRPr lang="en-US" altLang="en-US"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FDFA7-CF79-4B8A-A446-A3E577E754EA}" type="slidenum">
              <a:rPr lang="en-US" altLang="en-US" smtClean="0"/>
              <a:pPr/>
              <a:t>‹#›</a:t>
            </a:fld>
            <a:endParaRPr lang="en-US" alt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1E0C3C-6CDF-4E1D-AE39-F931A762A7E6}" type="slidenum">
              <a:rPr lang="en-US" altLang="en-US" smtClean="0"/>
              <a:pPr/>
              <a:t>‹#›</a:t>
            </a:fld>
            <a:endParaRPr lang="en-US" altLang="en-US" dirty="0"/>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BB2347-F5F8-43AC-80CF-FE40C46D9618}" type="slidenum">
              <a:rPr lang="en-US" altLang="en-US" smtClean="0"/>
              <a:pPr/>
              <a:t>‹#›</a:t>
            </a:fld>
            <a:endParaRPr lang="en-US" alt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89B348-54A7-4BEF-9906-0812E4EDEA1A}" type="slidenum">
              <a:rPr lang="en-US" altLang="en-US" smtClean="0"/>
              <a:pPr/>
              <a:t>‹#›</a:t>
            </a:fld>
            <a:endParaRPr lang="en-US" alt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16AD82-DAC3-45E1-A7CA-9175272CC85A}" type="slidenum">
              <a:rPr lang="en-US" altLang="en-US" smtClean="0"/>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723403-8009-4546-B770-1764564F6D66}" type="slidenum">
              <a:rPr lang="en-US" altLang="en-US" smtClean="0"/>
              <a:pPr/>
              <a:t>‹#›</a:t>
            </a:fld>
            <a:endParaRPr lang="en-US" alt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FA092-988C-4E43-8DB2-5356D36002E3}" type="slidenum">
              <a:rPr lang="en-US" altLang="en-US" smtClean="0"/>
              <a:pPr/>
              <a:t>‹#›</a:t>
            </a:fld>
            <a:endParaRPr lang="en-US" altLang="en-US" dirty="0"/>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BB264F1-66A0-408C-85FD-9F2C9D4B4B84}" type="slidenum">
              <a:rPr lang="en-US" altLang="en-US" smtClean="0"/>
              <a:pPr/>
              <a:t>‹#›</a:t>
            </a:fld>
            <a:endParaRPr lang="en-US" alt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BB7218-B505-44B8-8A64-7C76C9407E6F}" type="slidenum">
              <a:rPr lang="en-US" altLang="en-US" smtClean="0"/>
              <a:pPr/>
              <a:t>‹#›</a:t>
            </a:fld>
            <a:endParaRPr lang="en-US" alt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 id="2147484185" r:id="rId11"/>
  </p:sldLayoutIdLst>
  <p:transition spd="slow">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dirty="0"/>
              <a:t> </a:t>
            </a:r>
          </a:p>
        </p:txBody>
      </p:sp>
      <p:pic>
        <p:nvPicPr>
          <p:cNvPr id="1028" name="Picture 2">
            <a:extLst>
              <a:ext uri="{FF2B5EF4-FFF2-40B4-BE49-F238E27FC236}">
                <a16:creationId xmlns:a16="http://schemas.microsoft.com/office/drawing/2014/main" id="{8E2E4A6A-C369-69A4-F19A-45A6BDB62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95500"/>
            <a:ext cx="4876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rtlCol="0">
            <a:normAutofit/>
          </a:bodyPr>
          <a:lstStyle/>
          <a:p>
            <a:pPr algn="ctr" eaLnBrk="1" fontAlgn="auto" hangingPunct="1">
              <a:spcAft>
                <a:spcPts val="0"/>
              </a:spcAft>
              <a:defRPr/>
            </a:pPr>
            <a:r>
              <a:rPr lang="en-US" sz="3200" b="1" u="sng" dirty="0">
                <a:solidFill>
                  <a:srgbClr val="002060"/>
                </a:solidFill>
                <a:latin typeface="Baskerville Old Face" panose="02020602080505020303" pitchFamily="18" charset="0"/>
              </a:rPr>
              <a:t>SHARP- PCA’s Minor Home Repair and Modification Program Age 60+</a:t>
            </a:r>
          </a:p>
        </p:txBody>
      </p:sp>
      <p:sp>
        <p:nvSpPr>
          <p:cNvPr id="35844" name="TextBox 9"/>
          <p:cNvSpPr txBox="1">
            <a:spLocks noChangeArrowheads="1"/>
          </p:cNvSpPr>
          <p:nvPr/>
        </p:nvSpPr>
        <p:spPr bwMode="auto">
          <a:xfrm>
            <a:off x="457200" y="2133600"/>
            <a:ext cx="8305800" cy="4154984"/>
          </a:xfrm>
          <a:prstGeom prst="rect">
            <a:avLst/>
          </a:prstGeom>
          <a:noFill/>
          <a:ln w="9525">
            <a:noFill/>
            <a:miter lim="800000"/>
            <a:headEnd/>
            <a:tailEnd/>
          </a:ln>
        </p:spPr>
        <p:txBody>
          <a:bodyPr wrap="square">
            <a:spAutoFit/>
          </a:bodyPr>
          <a:lstStyle/>
          <a:p>
            <a:pPr>
              <a:buClr>
                <a:srgbClr val="002060"/>
              </a:buClr>
              <a:buFont typeface="Arial" pitchFamily="34" charset="0"/>
              <a:buChar char="•"/>
            </a:pPr>
            <a:r>
              <a:rPr lang="en-US" altLang="en-US" sz="2800" b="0" dirty="0">
                <a:latin typeface="+mj-lt"/>
              </a:rPr>
              <a:t> Minor home repairs to promote safety, security   </a:t>
            </a:r>
          </a:p>
          <a:p>
            <a:pPr>
              <a:buClr>
                <a:srgbClr val="002060"/>
              </a:buClr>
            </a:pPr>
            <a:r>
              <a:rPr lang="en-US" altLang="en-US" sz="2800" b="0" dirty="0">
                <a:latin typeface="+mj-lt"/>
              </a:rPr>
              <a:t>   and energy efficiency</a:t>
            </a:r>
          </a:p>
          <a:p>
            <a:pPr>
              <a:lnSpc>
                <a:spcPct val="200000"/>
              </a:lnSpc>
              <a:buClr>
                <a:srgbClr val="002060"/>
              </a:buClr>
              <a:buFont typeface="Arial" pitchFamily="34" charset="0"/>
              <a:buChar char="•"/>
            </a:pPr>
            <a:r>
              <a:rPr lang="en-US" altLang="en-US" sz="2800" b="0" dirty="0">
                <a:latin typeface="+mj-lt"/>
              </a:rPr>
              <a:t> Minor plumbing, electrical, and carpentry jobs </a:t>
            </a:r>
          </a:p>
          <a:p>
            <a:pPr>
              <a:buClr>
                <a:srgbClr val="002060"/>
              </a:buClr>
              <a:buFont typeface="Arial" pitchFamily="34" charset="0"/>
              <a:buChar char="•"/>
            </a:pPr>
            <a:r>
              <a:rPr lang="en-US" altLang="en-US" sz="2800" b="0" dirty="0">
                <a:latin typeface="+mj-lt"/>
              </a:rPr>
              <a:t> Home modifications- adapting bathrooms, </a:t>
            </a:r>
          </a:p>
          <a:p>
            <a:pPr>
              <a:buClr>
                <a:srgbClr val="002060"/>
              </a:buClr>
            </a:pPr>
            <a:r>
              <a:rPr lang="en-US" altLang="en-US" sz="2800" b="0" dirty="0">
                <a:latin typeface="+mj-lt"/>
              </a:rPr>
              <a:t>   installing chair lifts or one step ramps</a:t>
            </a:r>
          </a:p>
          <a:p>
            <a:pPr>
              <a:lnSpc>
                <a:spcPct val="200000"/>
              </a:lnSpc>
              <a:buClr>
                <a:srgbClr val="002060"/>
              </a:buClr>
              <a:buFont typeface="Arial" pitchFamily="34" charset="0"/>
              <a:buChar char="•"/>
            </a:pPr>
            <a:r>
              <a:rPr lang="en-US" altLang="en-US" sz="2800" b="0" dirty="0">
                <a:latin typeface="+mj-lt"/>
              </a:rPr>
              <a:t>1 year guarantee, re-apply 1x/5 yrs.</a:t>
            </a:r>
          </a:p>
          <a:p>
            <a:endParaRPr lang="en-US" altLang="en-US" dirty="0"/>
          </a:p>
          <a:p>
            <a:pPr>
              <a:buFont typeface="Arial" pitchFamily="34" charset="0"/>
              <a:buChar char="•"/>
            </a:pPr>
            <a:endParaRPr lang="en-US" altLang="en-US" dirty="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685800" y="1447800"/>
            <a:ext cx="7924800" cy="4724400"/>
          </a:xfrm>
        </p:spPr>
        <p:txBody>
          <a:bodyPr>
            <a:normAutofit fontScale="92500" lnSpcReduction="10000"/>
          </a:bodyPr>
          <a:lstStyle/>
          <a:p>
            <a:pPr marL="0" indent="0" eaLnBrk="1" hangingPunct="1">
              <a:buNone/>
            </a:pPr>
            <a:r>
              <a:rPr lang="en-US" altLang="en-US" sz="2800" b="1" u="sng" dirty="0">
                <a:solidFill>
                  <a:srgbClr val="002060"/>
                </a:solidFill>
                <a:latin typeface="+mj-lt"/>
              </a:rPr>
              <a:t>Criteria:</a:t>
            </a:r>
          </a:p>
          <a:p>
            <a:pPr eaLnBrk="1" hangingPunct="1">
              <a:buClr>
                <a:srgbClr val="002060"/>
              </a:buClr>
              <a:buFont typeface="Arial" panose="020B0604020202020204" pitchFamily="34" charset="0"/>
              <a:buChar char="•"/>
            </a:pPr>
            <a:r>
              <a:rPr lang="en-US" altLang="en-US" sz="2800" dirty="0">
                <a:latin typeface="+mj-lt"/>
              </a:rPr>
              <a:t>60 or older</a:t>
            </a:r>
          </a:p>
          <a:p>
            <a:pPr eaLnBrk="1" hangingPunct="1">
              <a:buClr>
                <a:srgbClr val="002060"/>
              </a:buClr>
              <a:buFont typeface="Arial" panose="020B0604020202020204" pitchFamily="34" charset="0"/>
              <a:buChar char="•"/>
            </a:pPr>
            <a:r>
              <a:rPr lang="en-US" altLang="en-US" sz="2800" dirty="0">
                <a:latin typeface="+mj-lt"/>
              </a:rPr>
              <a:t>Philadelphia Resident</a:t>
            </a:r>
          </a:p>
          <a:p>
            <a:pPr eaLnBrk="1" hangingPunct="1">
              <a:buClr>
                <a:srgbClr val="002060"/>
              </a:buClr>
              <a:buFont typeface="Arial" panose="020B0604020202020204" pitchFamily="34" charset="0"/>
              <a:buChar char="•"/>
            </a:pPr>
            <a:r>
              <a:rPr lang="en-US" altLang="en-US" sz="2800" dirty="0">
                <a:latin typeface="+mj-lt"/>
              </a:rPr>
              <a:t>No responsible caregiver</a:t>
            </a:r>
          </a:p>
          <a:p>
            <a:pPr eaLnBrk="1" hangingPunct="1">
              <a:buClr>
                <a:srgbClr val="002060"/>
              </a:buClr>
              <a:buFont typeface="Arial" panose="020B0604020202020204" pitchFamily="34" charset="0"/>
              <a:buChar char="•"/>
            </a:pPr>
            <a:r>
              <a:rPr lang="en-US" altLang="en-US" sz="2800" dirty="0">
                <a:latin typeface="+mj-lt"/>
              </a:rPr>
              <a:t>At imminent risk of danger to self or property</a:t>
            </a:r>
          </a:p>
          <a:p>
            <a:pPr eaLnBrk="1" hangingPunct="1">
              <a:buClr>
                <a:srgbClr val="002060"/>
              </a:buClr>
              <a:buFont typeface="Arial" panose="020B0604020202020204" pitchFamily="34" charset="0"/>
              <a:buChar char="•"/>
            </a:pPr>
            <a:r>
              <a:rPr lang="en-US" altLang="en-US" sz="2800" dirty="0">
                <a:latin typeface="+mj-lt"/>
              </a:rPr>
              <a:t>Financial exploitation, physical, and emotional abuse</a:t>
            </a:r>
          </a:p>
          <a:p>
            <a:pPr eaLnBrk="1" hangingPunct="1">
              <a:buClr>
                <a:srgbClr val="002060"/>
              </a:buClr>
              <a:buFont typeface="Arial" panose="020B0604020202020204" pitchFamily="34" charset="0"/>
              <a:buChar char="•"/>
            </a:pPr>
            <a:r>
              <a:rPr lang="en-US" altLang="en-US" sz="2800" dirty="0">
                <a:latin typeface="+mj-lt"/>
              </a:rPr>
              <a:t>Unable to perform tasks or obtain services vital to physical or mental health.</a:t>
            </a:r>
          </a:p>
          <a:p>
            <a:pPr eaLnBrk="1" hangingPunct="1">
              <a:buClr>
                <a:srgbClr val="002060"/>
              </a:buClr>
              <a:buFont typeface="Arial" panose="020B0604020202020204" pitchFamily="34" charset="0"/>
              <a:buChar char="•"/>
            </a:pPr>
            <a:r>
              <a:rPr lang="en-US" altLang="en-US" sz="2800" dirty="0">
                <a:latin typeface="+mj-lt"/>
              </a:rPr>
              <a:t>24 hour/day intake, 365 days/year via PCA’s Helpline at (215)765-9040. As mandated by law, all reports are strictly confidential.</a:t>
            </a:r>
          </a:p>
        </p:txBody>
      </p:sp>
      <p:sp>
        <p:nvSpPr>
          <p:cNvPr id="4" name="TextBox 3"/>
          <p:cNvSpPr txBox="1"/>
          <p:nvPr/>
        </p:nvSpPr>
        <p:spPr>
          <a:xfrm>
            <a:off x="381000" y="5334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Older Adult Protective Services</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266701" y="2986868"/>
            <a:ext cx="4038600" cy="1169920"/>
          </a:xfrm>
          <a:ln>
            <a:noFill/>
          </a:ln>
        </p:spPr>
        <p:txBody>
          <a:bodyPr>
            <a:normAutofit/>
          </a:bodyPr>
          <a:lstStyle/>
          <a:p>
            <a:pPr marL="0" indent="0" eaLnBrk="1" hangingPunct="1">
              <a:spcBef>
                <a:spcPts val="0"/>
              </a:spcBef>
              <a:buClr>
                <a:srgbClr val="002060"/>
              </a:buClr>
              <a:buNone/>
            </a:pPr>
            <a:r>
              <a:rPr lang="en-US" altLang="en-US" sz="2200" b="1" dirty="0">
                <a:solidFill>
                  <a:srgbClr val="002060"/>
                </a:solidFill>
                <a:latin typeface="+mj-lt"/>
              </a:rPr>
              <a:t>Northeast, Northwest</a:t>
            </a:r>
          </a:p>
          <a:p>
            <a:pPr marL="0" indent="0" eaLnBrk="1" hangingPunct="1">
              <a:spcBef>
                <a:spcPts val="0"/>
              </a:spcBef>
              <a:buClr>
                <a:srgbClr val="002060"/>
              </a:buClr>
              <a:buNone/>
            </a:pPr>
            <a:r>
              <a:rPr lang="en-US" altLang="en-US" sz="2200" dirty="0">
                <a:latin typeface="+mj-lt"/>
              </a:rPr>
              <a:t>Center in the Park, 215-844-1829</a:t>
            </a:r>
          </a:p>
          <a:p>
            <a:pPr marL="0" indent="0" eaLnBrk="1" hangingPunct="1">
              <a:buClr>
                <a:srgbClr val="002060"/>
              </a:buClr>
              <a:buNone/>
            </a:pPr>
            <a:endParaRPr lang="en-US" altLang="en-US" sz="2200" b="1" dirty="0">
              <a:latin typeface="+mj-lt"/>
            </a:endParaRPr>
          </a:p>
        </p:txBody>
      </p:sp>
      <p:sp>
        <p:nvSpPr>
          <p:cNvPr id="60421" name="Rectangle 5"/>
          <p:cNvSpPr>
            <a:spLocks noChangeArrowheads="1"/>
          </p:cNvSpPr>
          <p:nvPr/>
        </p:nvSpPr>
        <p:spPr bwMode="auto">
          <a:xfrm>
            <a:off x="190500" y="1526976"/>
            <a:ext cx="8686800" cy="1200971"/>
          </a:xfrm>
          <a:prstGeom prst="rect">
            <a:avLst/>
          </a:prstGeom>
          <a:noFill/>
          <a:ln w="9525">
            <a:noFill/>
            <a:miter lim="800000"/>
            <a:headEnd/>
            <a:tailEnd/>
          </a:ln>
        </p:spPr>
        <p:txBody>
          <a:bodyPr wrap="square" lIns="92075" tIns="46038" rIns="92075" bIns="46038" anchor="ctr">
            <a:spAutoFit/>
          </a:bodyPr>
          <a:lstStyle/>
          <a:p>
            <a:r>
              <a:rPr lang="en-US" altLang="en-US" sz="2400" b="0" dirty="0">
                <a:latin typeface="+mj-lt"/>
                <a:ea typeface="Calibri" pitchFamily="34" charset="0"/>
                <a:cs typeface="Times New Roman" pitchFamily="18" charset="0"/>
              </a:rPr>
              <a:t>Staff and volunteer ombudsmen visit long term care facilities with the goal of handling complaints, and helping to improve the quality of life for residents age 18 and older.</a:t>
            </a:r>
          </a:p>
        </p:txBody>
      </p:sp>
      <p:sp>
        <p:nvSpPr>
          <p:cNvPr id="4" name="TextBox 3"/>
          <p:cNvSpPr txBox="1"/>
          <p:nvPr/>
        </p:nvSpPr>
        <p:spPr>
          <a:xfrm>
            <a:off x="381000" y="5334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Ombudsman Program</a:t>
            </a:r>
          </a:p>
        </p:txBody>
      </p:sp>
      <p:sp>
        <p:nvSpPr>
          <p:cNvPr id="5" name="TextBox 4"/>
          <p:cNvSpPr txBox="1"/>
          <p:nvPr/>
        </p:nvSpPr>
        <p:spPr>
          <a:xfrm>
            <a:off x="246381" y="4012341"/>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Legal Resources</a:t>
            </a:r>
          </a:p>
        </p:txBody>
      </p:sp>
      <p:sp>
        <p:nvSpPr>
          <p:cNvPr id="2" name="TextBox 1"/>
          <p:cNvSpPr txBox="1"/>
          <p:nvPr/>
        </p:nvSpPr>
        <p:spPr>
          <a:xfrm>
            <a:off x="4630421" y="2922423"/>
            <a:ext cx="3962400" cy="1415772"/>
          </a:xfrm>
          <a:prstGeom prst="rect">
            <a:avLst/>
          </a:prstGeom>
          <a:noFill/>
        </p:spPr>
        <p:txBody>
          <a:bodyPr wrap="square" rtlCol="0">
            <a:spAutoFit/>
          </a:bodyPr>
          <a:lstStyle/>
          <a:p>
            <a:pPr marL="0" indent="0" eaLnBrk="1" hangingPunct="1">
              <a:buClr>
                <a:srgbClr val="002060"/>
              </a:buClr>
              <a:buNone/>
            </a:pPr>
            <a:r>
              <a:rPr lang="en-US" altLang="en-US" sz="2200" dirty="0">
                <a:solidFill>
                  <a:srgbClr val="002060"/>
                </a:solidFill>
                <a:latin typeface="+mj-lt"/>
              </a:rPr>
              <a:t>North, South, West, Center City </a:t>
            </a:r>
          </a:p>
          <a:p>
            <a:pPr marL="0" indent="0" eaLnBrk="1" hangingPunct="1">
              <a:buClr>
                <a:srgbClr val="002060"/>
              </a:buClr>
              <a:buNone/>
            </a:pPr>
            <a:r>
              <a:rPr lang="en-US" altLang="en-US" sz="2200" b="0" dirty="0">
                <a:latin typeface="+mj-lt"/>
              </a:rPr>
              <a:t>CARIE, 215-545-5724</a:t>
            </a:r>
          </a:p>
          <a:p>
            <a:pPr marL="0" indent="0" eaLnBrk="1" hangingPunct="1">
              <a:buClr>
                <a:srgbClr val="002060"/>
              </a:buClr>
              <a:buNone/>
            </a:pPr>
            <a:r>
              <a:rPr lang="en-US" altLang="en-US" sz="2200" b="0" dirty="0">
                <a:latin typeface="+mj-lt"/>
              </a:rPr>
              <a:t>             1800-356-3606</a:t>
            </a:r>
          </a:p>
          <a:p>
            <a:endParaRPr lang="en-US" dirty="0"/>
          </a:p>
        </p:txBody>
      </p:sp>
      <p:sp>
        <p:nvSpPr>
          <p:cNvPr id="7" name="Rectangle 6"/>
          <p:cNvSpPr/>
          <p:nvPr/>
        </p:nvSpPr>
        <p:spPr>
          <a:xfrm>
            <a:off x="228600" y="4619626"/>
            <a:ext cx="8686800" cy="2523768"/>
          </a:xfrm>
          <a:prstGeom prst="rect">
            <a:avLst/>
          </a:prstGeom>
        </p:spPr>
        <p:txBody>
          <a:bodyPr wrap="square">
            <a:spAutoFit/>
          </a:bodyPr>
          <a:lstStyle/>
          <a:p>
            <a:r>
              <a:rPr lang="en-US" sz="2200" b="0" dirty="0">
                <a:latin typeface="+mj-lt"/>
              </a:rPr>
              <a:t>Legal service providers assist consumers age 60 and above with matters such as wills, benefits, taxes, small claims court and landlord-tenant disputes</a:t>
            </a:r>
            <a:r>
              <a:rPr lang="en-US" b="0" dirty="0">
                <a:latin typeface="+mj-lt"/>
              </a:rPr>
              <a:t>.</a:t>
            </a:r>
          </a:p>
          <a:p>
            <a:endParaRPr lang="en-US" b="0" dirty="0">
              <a:latin typeface="+mj-lt"/>
            </a:endParaRPr>
          </a:p>
          <a:p>
            <a:r>
              <a:rPr lang="en-US" sz="2200" dirty="0">
                <a:solidFill>
                  <a:schemeClr val="accent1">
                    <a:lumMod val="50000"/>
                  </a:schemeClr>
                </a:solidFill>
                <a:latin typeface="+mj-lt"/>
              </a:rPr>
              <a:t>Community Legal Services                                </a:t>
            </a:r>
            <a:r>
              <a:rPr lang="en-US" sz="2200" dirty="0" err="1">
                <a:solidFill>
                  <a:schemeClr val="accent1">
                    <a:lumMod val="50000"/>
                  </a:schemeClr>
                </a:solidFill>
                <a:latin typeface="+mj-lt"/>
              </a:rPr>
              <a:t>SeniorLaw</a:t>
            </a:r>
            <a:r>
              <a:rPr lang="en-US" sz="2200" dirty="0">
                <a:solidFill>
                  <a:schemeClr val="accent1">
                    <a:lumMod val="50000"/>
                  </a:schemeClr>
                </a:solidFill>
                <a:latin typeface="+mj-lt"/>
              </a:rPr>
              <a:t> Center</a:t>
            </a:r>
          </a:p>
          <a:p>
            <a:r>
              <a:rPr lang="en-US" sz="2200" b="0" dirty="0">
                <a:latin typeface="+mj-lt"/>
              </a:rPr>
              <a:t>215-981-3700                                                       1877-727-7529</a:t>
            </a:r>
          </a:p>
          <a:p>
            <a:endParaRPr lang="en-US" sz="2800" b="0" dirty="0">
              <a:latin typeface="+mj-lt"/>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228600" y="1198048"/>
            <a:ext cx="8686800" cy="5278952"/>
          </a:xfrm>
        </p:spPr>
        <p:txBody>
          <a:bodyPr>
            <a:normAutofit/>
          </a:bodyPr>
          <a:lstStyle/>
          <a:p>
            <a:pPr eaLnBrk="1" hangingPunct="1">
              <a:buFont typeface="Monotype Sorts"/>
              <a:buNone/>
            </a:pPr>
            <a:r>
              <a:rPr lang="en-US" altLang="en-US" sz="2200" b="1" dirty="0">
                <a:latin typeface="+mj-lt"/>
              </a:rPr>
              <a:t>    </a:t>
            </a:r>
          </a:p>
          <a:p>
            <a:pPr eaLnBrk="1" hangingPunct="1">
              <a:buFont typeface="Monotype Sorts"/>
              <a:buNone/>
            </a:pPr>
            <a:endParaRPr lang="en-US" altLang="en-US" sz="3200" b="1" dirty="0">
              <a:latin typeface="+mj-lt"/>
            </a:endParaRPr>
          </a:p>
          <a:p>
            <a:pPr eaLnBrk="1" hangingPunct="1">
              <a:buFont typeface="Monotype Sorts"/>
              <a:buNone/>
            </a:pPr>
            <a:r>
              <a:rPr lang="en-US" altLang="en-US" sz="3200" b="1" dirty="0">
                <a:latin typeface="+mj-lt"/>
              </a:rPr>
              <a:t>   </a:t>
            </a:r>
            <a:r>
              <a:rPr lang="en-US" altLang="en-US" sz="3200" dirty="0">
                <a:latin typeface="+mj-lt"/>
              </a:rPr>
              <a:t>Offer information and referral, connection to resources,  access to meals, transportation for medical rides, virtual programming, weekly wellness calls to check in on senior safety, volunteer opportunities, social, recreational and educational activities to those 60 and older.</a:t>
            </a:r>
          </a:p>
          <a:p>
            <a:pPr eaLnBrk="1" hangingPunct="1">
              <a:buFont typeface="Monotype Sorts"/>
              <a:buNone/>
            </a:pPr>
            <a:endParaRPr lang="en-US" altLang="en-US" sz="3200" b="1" dirty="0">
              <a:latin typeface="+mj-lt"/>
            </a:endParaRPr>
          </a:p>
          <a:p>
            <a:pPr eaLnBrk="1" hangingPunct="1">
              <a:buFont typeface="Monotype Sorts"/>
              <a:buNone/>
            </a:pPr>
            <a:endParaRPr lang="en-US" altLang="en-US" sz="2800" b="1" dirty="0">
              <a:latin typeface="+mj-lt"/>
            </a:endParaRPr>
          </a:p>
          <a:p>
            <a:pPr eaLnBrk="1" hangingPunct="1">
              <a:lnSpc>
                <a:spcPct val="150000"/>
              </a:lnSpc>
              <a:buFont typeface="Monotype Sorts"/>
              <a:buNone/>
            </a:pPr>
            <a:endParaRPr lang="en-US" altLang="en-US" sz="2800" b="1" dirty="0"/>
          </a:p>
          <a:p>
            <a:pPr eaLnBrk="1" hangingPunct="1">
              <a:lnSpc>
                <a:spcPct val="150000"/>
              </a:lnSpc>
              <a:buFont typeface="Monotype Sorts"/>
              <a:buNone/>
            </a:pPr>
            <a:endParaRPr lang="en-US" altLang="en-US" sz="2800" b="1" dirty="0"/>
          </a:p>
        </p:txBody>
      </p:sp>
      <p:sp>
        <p:nvSpPr>
          <p:cNvPr id="2" name="TextBox 1"/>
          <p:cNvSpPr txBox="1"/>
          <p:nvPr/>
        </p:nvSpPr>
        <p:spPr>
          <a:xfrm>
            <a:off x="419100" y="768649"/>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Senior Community Centers</a:t>
            </a:r>
            <a:endParaRPr lang="es-PR" sz="3200" u="sng" dirty="0">
              <a:solidFill>
                <a:srgbClr val="002060"/>
              </a:solidFill>
              <a:latin typeface="Baskerville Old Face" panose="02020602080505020303" pitchFamily="18" charset="0"/>
            </a:endParaRPr>
          </a:p>
        </p:txBody>
      </p:sp>
      <p:sp>
        <p:nvSpPr>
          <p:cNvPr id="7" name="Content Placeholder 2"/>
          <p:cNvSpPr txBox="1">
            <a:spLocks/>
          </p:cNvSpPr>
          <p:nvPr/>
        </p:nvSpPr>
        <p:spPr>
          <a:xfrm>
            <a:off x="152400" y="3429000"/>
            <a:ext cx="8763000" cy="32004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fontAlgn="auto">
              <a:spcAft>
                <a:spcPts val="0"/>
              </a:spcAft>
              <a:buClr>
                <a:srgbClr val="002060"/>
              </a:buClr>
              <a:buNone/>
            </a:pPr>
            <a:endParaRPr lang="en-US" altLang="en-US" sz="1050" dirty="0">
              <a:latin typeface="+mj-lt"/>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US" sz="3000" b="1" u="sng" dirty="0">
                <a:solidFill>
                  <a:srgbClr val="002060"/>
                </a:solidFill>
                <a:latin typeface="Baskerville Old Face" panose="02020602080505020303" pitchFamily="18" charset="0"/>
              </a:rPr>
              <a:t>Meal Programs</a:t>
            </a:r>
            <a:endParaRPr lang="es-PR" sz="3000" b="1" u="sng" dirty="0">
              <a:solidFill>
                <a:srgbClr val="002060"/>
              </a:solidFill>
              <a:latin typeface="Baskerville Old Face" panose="02020602080505020303" pitchFamily="18" charset="0"/>
            </a:endParaRP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pPr>
              <a:buClr>
                <a:srgbClr val="002060"/>
              </a:buClr>
            </a:pPr>
            <a:r>
              <a:rPr lang="en-US" altLang="en-US" sz="3100" dirty="0">
                <a:latin typeface="+mj-lt"/>
              </a:rPr>
              <a:t>Home-delivered meals provided by PCA meet one-third of the Recommended Dietary Allowance for older adults, meet the Dietary Guidelines for Americans, and are moderately low in fat and sodium. PCA provides this service to frail older individuals and people with disabilities who struggle to afford balanced meals, are unable to cook or shop for food, and have no one to help prepare meals.</a:t>
            </a:r>
          </a:p>
          <a:p>
            <a:pPr marL="0" indent="0">
              <a:buClr>
                <a:srgbClr val="002060"/>
              </a:buClr>
              <a:buNone/>
            </a:pPr>
            <a:endParaRPr lang="en-US" sz="3400" b="1" dirty="0">
              <a:latin typeface="+mj-lt"/>
            </a:endParaRPr>
          </a:p>
          <a:p>
            <a:pPr>
              <a:buClr>
                <a:srgbClr val="002060"/>
              </a:buClr>
            </a:pPr>
            <a:r>
              <a:rPr lang="en-US" sz="3100" dirty="0">
                <a:latin typeface="+mj-lt"/>
              </a:rPr>
              <a:t>PCA is operating a series of grab and go meal distribution sites for older adults, aged 60 and older, to provide nourishment during </a:t>
            </a:r>
            <a:r>
              <a:rPr lang="en-US" sz="3100" dirty="0">
                <a:solidFill>
                  <a:srgbClr val="C00000"/>
                </a:solidFill>
                <a:latin typeface="+mj-lt"/>
              </a:rPr>
              <a:t>COVID-19. </a:t>
            </a:r>
            <a:r>
              <a:rPr lang="en-US" sz="3100" dirty="0">
                <a:latin typeface="+mj-lt"/>
              </a:rPr>
              <a:t>For a list of senior center sites contact PCA’s Helpline 215-765-9040 or pcacares.org</a:t>
            </a:r>
          </a:p>
          <a:p>
            <a:pPr marL="0" indent="0">
              <a:buClr>
                <a:srgbClr val="002060"/>
              </a:buClr>
              <a:buNone/>
            </a:pPr>
            <a:endParaRPr lang="en-US" sz="3100" b="1" dirty="0">
              <a:latin typeface="+mj-lt"/>
            </a:endParaRPr>
          </a:p>
          <a:p>
            <a:pPr marL="0" indent="0">
              <a:buClr>
                <a:srgbClr val="002060"/>
              </a:buClr>
              <a:buNone/>
            </a:pPr>
            <a:endParaRPr lang="en-US" sz="3400" b="1" dirty="0">
              <a:latin typeface="+mj-lt"/>
            </a:endParaRPr>
          </a:p>
          <a:p>
            <a:pPr marL="0" indent="0">
              <a:buClr>
                <a:srgbClr val="002060"/>
              </a:buClr>
              <a:buNone/>
            </a:pPr>
            <a:endParaRPr lang="en-US" sz="3400" dirty="0">
              <a:latin typeface="+mj-lt"/>
            </a:endParaRPr>
          </a:p>
          <a:p>
            <a:endParaRPr lang="es-PR" dirty="0"/>
          </a:p>
        </p:txBody>
      </p:sp>
    </p:spTree>
    <p:extLst>
      <p:ext uri="{BB962C8B-B14F-4D97-AF65-F5344CB8AC3E}">
        <p14:creationId xmlns:p14="http://schemas.microsoft.com/office/powerpoint/2010/main" val="12690787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7E4F55-EFAB-F1EF-1B69-83DDC7FD2D60}"/>
              </a:ext>
            </a:extLst>
          </p:cNvPr>
          <p:cNvSpPr txBox="1"/>
          <p:nvPr/>
        </p:nvSpPr>
        <p:spPr>
          <a:xfrm>
            <a:off x="457200" y="243992"/>
            <a:ext cx="8229600" cy="5755422"/>
          </a:xfrm>
          <a:prstGeom prst="rect">
            <a:avLst/>
          </a:prstGeom>
          <a:noFill/>
        </p:spPr>
        <p:txBody>
          <a:bodyPr wrap="square">
            <a:spAutoFit/>
          </a:bodyPr>
          <a:lstStyle/>
          <a:p>
            <a:pPr marL="0" indent="0" algn="ctr">
              <a:buClr>
                <a:srgbClr val="002060"/>
              </a:buClr>
              <a:buNone/>
            </a:pPr>
            <a:endParaRPr lang="en-US" sz="2800" b="1" u="sng" dirty="0">
              <a:solidFill>
                <a:schemeClr val="accent1">
                  <a:lumMod val="50000"/>
                </a:schemeClr>
              </a:solidFill>
              <a:latin typeface="Baskerville Old Face" panose="02020602080505020303" pitchFamily="18" charset="0"/>
            </a:endParaRPr>
          </a:p>
          <a:p>
            <a:pPr marL="0" indent="0" algn="ctr">
              <a:buClr>
                <a:srgbClr val="002060"/>
              </a:buClr>
              <a:buNone/>
            </a:pPr>
            <a:endParaRPr lang="en-US" sz="2800" u="sng" dirty="0">
              <a:solidFill>
                <a:schemeClr val="accent1">
                  <a:lumMod val="50000"/>
                </a:schemeClr>
              </a:solidFill>
              <a:latin typeface="Baskerville Old Face" panose="02020602080505020303" pitchFamily="18" charset="0"/>
            </a:endParaRPr>
          </a:p>
          <a:p>
            <a:pPr marL="0" indent="0" algn="ctr">
              <a:buClr>
                <a:srgbClr val="002060"/>
              </a:buClr>
              <a:buNone/>
            </a:pPr>
            <a:r>
              <a:rPr lang="en-US" sz="2800" b="1" u="sng" dirty="0">
                <a:solidFill>
                  <a:schemeClr val="accent1">
                    <a:lumMod val="50000"/>
                  </a:schemeClr>
                </a:solidFill>
                <a:latin typeface="Baskerville Old Face" panose="02020602080505020303" pitchFamily="18" charset="0"/>
              </a:rPr>
              <a:t>Health Promotion</a:t>
            </a:r>
          </a:p>
          <a:p>
            <a:pPr marL="0" indent="0">
              <a:buClr>
                <a:srgbClr val="002060"/>
              </a:buClr>
              <a:buNone/>
            </a:pPr>
            <a:endParaRPr lang="en-US" dirty="0">
              <a:latin typeface="+mj-lt"/>
            </a:endParaRPr>
          </a:p>
          <a:p>
            <a:pPr marL="0" indent="0">
              <a:buClr>
                <a:srgbClr val="002060"/>
              </a:buClr>
              <a:buNone/>
            </a:pPr>
            <a:r>
              <a:rPr lang="en-US" sz="2400" b="0" dirty="0">
                <a:latin typeface="+mj-lt"/>
              </a:rPr>
              <a:t>PCA provides health and wellness evidence-based programs to seniors age 60+ in the community. The Evidence-Based programs are available to Philadelphia seniors at no cost by way of </a:t>
            </a:r>
          </a:p>
          <a:p>
            <a:pPr marL="0" indent="0">
              <a:buClr>
                <a:srgbClr val="002060"/>
              </a:buClr>
              <a:buNone/>
            </a:pPr>
            <a:r>
              <a:rPr lang="en-US" sz="2400" b="0" dirty="0">
                <a:latin typeface="+mj-lt"/>
              </a:rPr>
              <a:t>Title III-D funding through the Older Americans Act. The programs provide educational information on managing chronic health conditions, increasing activity and fall prevention. </a:t>
            </a:r>
            <a:r>
              <a:rPr lang="en-US" sz="2400" b="0" dirty="0">
                <a:solidFill>
                  <a:srgbClr val="C00000"/>
                </a:solidFill>
                <a:latin typeface="+mj-lt"/>
              </a:rPr>
              <a:t>Due to COVID-19, </a:t>
            </a:r>
            <a:r>
              <a:rPr lang="en-US" sz="2400" b="0" dirty="0">
                <a:latin typeface="+mj-lt"/>
              </a:rPr>
              <a:t>several of PCA’s Evidence-Based programs are now being offered remotely. The Health Promotion Unit at PCA oversees, manages and partners with community organizations for other health-related programs such as men’s health, medication management and other topics as funding allows.</a:t>
            </a:r>
          </a:p>
        </p:txBody>
      </p:sp>
    </p:spTree>
    <p:extLst>
      <p:ext uri="{BB962C8B-B14F-4D97-AF65-F5344CB8AC3E}">
        <p14:creationId xmlns:p14="http://schemas.microsoft.com/office/powerpoint/2010/main" val="169779547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Senior Companion Program</a:t>
            </a:r>
          </a:p>
        </p:txBody>
      </p:sp>
      <p:sp>
        <p:nvSpPr>
          <p:cNvPr id="3" name="Content Placeholder 2"/>
          <p:cNvSpPr txBox="1">
            <a:spLocks/>
          </p:cNvSpPr>
          <p:nvPr/>
        </p:nvSpPr>
        <p:spPr>
          <a:xfrm>
            <a:off x="228600" y="1127035"/>
            <a:ext cx="8610600" cy="1676400"/>
          </a:xfrm>
          <a:prstGeom prst="rect">
            <a:avLst/>
          </a:prstGeom>
        </p:spPr>
        <p:txBody>
          <a:bodyPr>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Bef>
                <a:spcPts val="0"/>
              </a:spcBef>
              <a:spcAft>
                <a:spcPts val="0"/>
              </a:spcAft>
              <a:buFont typeface="Monotype Sorts"/>
              <a:buNone/>
            </a:pPr>
            <a:endParaRPr lang="en-US" altLang="en-US" sz="2800" b="0" dirty="0"/>
          </a:p>
          <a:p>
            <a:pPr fontAlgn="auto">
              <a:spcBef>
                <a:spcPts val="0"/>
              </a:spcBef>
              <a:spcAft>
                <a:spcPts val="0"/>
              </a:spcAft>
              <a:buFont typeface="Monotype Sorts"/>
              <a:buNone/>
            </a:pPr>
            <a:r>
              <a:rPr lang="en-US" altLang="en-US" sz="2800" b="0" dirty="0">
                <a:latin typeface="+mj-lt"/>
              </a:rPr>
              <a:t>Income eligible seniors age 55 and older visit with the</a:t>
            </a:r>
          </a:p>
          <a:p>
            <a:pPr fontAlgn="auto">
              <a:spcBef>
                <a:spcPts val="0"/>
              </a:spcBef>
              <a:spcAft>
                <a:spcPts val="0"/>
              </a:spcAft>
              <a:buFont typeface="Monotype Sorts"/>
              <a:buNone/>
            </a:pPr>
            <a:r>
              <a:rPr lang="en-US" altLang="en-US" sz="2800" b="0" dirty="0">
                <a:latin typeface="+mj-lt"/>
              </a:rPr>
              <a:t>elderly 60+ who need assistance to remain in their</a:t>
            </a:r>
          </a:p>
          <a:p>
            <a:pPr fontAlgn="auto">
              <a:spcBef>
                <a:spcPts val="0"/>
              </a:spcBef>
              <a:spcAft>
                <a:spcPts val="0"/>
              </a:spcAft>
              <a:buFont typeface="Monotype Sorts"/>
              <a:buNone/>
            </a:pPr>
            <a:r>
              <a:rPr lang="en-US" altLang="en-US" sz="2800" b="0" dirty="0">
                <a:latin typeface="+mj-lt"/>
              </a:rPr>
              <a:t>homes.</a:t>
            </a:r>
          </a:p>
        </p:txBody>
      </p:sp>
      <p:sp>
        <p:nvSpPr>
          <p:cNvPr id="4" name="TextBox 3"/>
          <p:cNvSpPr txBox="1"/>
          <p:nvPr/>
        </p:nvSpPr>
        <p:spPr>
          <a:xfrm>
            <a:off x="381000" y="3368755"/>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Employment Services</a:t>
            </a:r>
          </a:p>
        </p:txBody>
      </p:sp>
      <p:sp>
        <p:nvSpPr>
          <p:cNvPr id="5" name="Content Placeholder 2"/>
          <p:cNvSpPr txBox="1">
            <a:spLocks/>
          </p:cNvSpPr>
          <p:nvPr/>
        </p:nvSpPr>
        <p:spPr>
          <a:xfrm>
            <a:off x="76200" y="4191000"/>
            <a:ext cx="8610600" cy="2057400"/>
          </a:xfrm>
          <a:prstGeom prst="rect">
            <a:avLst/>
          </a:prstGeom>
        </p:spPr>
        <p:txBody>
          <a:bodyPr lIns="0" rIns="0">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Aft>
                <a:spcPts val="0"/>
              </a:spcAft>
              <a:buFont typeface="Monotype Sorts"/>
              <a:buNone/>
            </a:pPr>
            <a:r>
              <a:rPr lang="en-US" altLang="en-US" sz="2800" b="0" dirty="0">
                <a:latin typeface="+mj-lt"/>
              </a:rPr>
              <a:t>	Senior Community Service Employment Program provides employment and job search training to income eligible persons age 55 and older.</a:t>
            </a:r>
          </a:p>
        </p:txBody>
      </p:sp>
    </p:spTree>
    <p:extLst>
      <p:ext uri="{BB962C8B-B14F-4D97-AF65-F5344CB8AC3E}">
        <p14:creationId xmlns:p14="http://schemas.microsoft.com/office/powerpoint/2010/main" val="241103154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6063" y="6858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PA MEDI</a:t>
            </a:r>
          </a:p>
        </p:txBody>
      </p:sp>
      <p:sp>
        <p:nvSpPr>
          <p:cNvPr id="2" name="TextBox 1"/>
          <p:cNvSpPr txBox="1"/>
          <p:nvPr/>
        </p:nvSpPr>
        <p:spPr>
          <a:xfrm>
            <a:off x="380114" y="1447800"/>
            <a:ext cx="8305800" cy="2246769"/>
          </a:xfrm>
          <a:prstGeom prst="rect">
            <a:avLst/>
          </a:prstGeom>
          <a:noFill/>
        </p:spPr>
        <p:txBody>
          <a:bodyPr wrap="square" rtlCol="0">
            <a:spAutoFit/>
          </a:bodyPr>
          <a:lstStyle/>
          <a:p>
            <a:r>
              <a:rPr lang="en-US" sz="2400" b="0" dirty="0">
                <a:latin typeface="+mj-lt"/>
              </a:rPr>
              <a:t>PA MEDI, formerly APPRISE, primarily for seniors age 60 and older (younger with disabilities), PA MEDI helps consumers understand their health insurance options and make sound decisions about what is best for them.</a:t>
            </a:r>
          </a:p>
          <a:p>
            <a:endParaRPr lang="en-US" sz="2400" b="0" dirty="0">
              <a:latin typeface="+mj-lt"/>
            </a:endParaRPr>
          </a:p>
          <a:p>
            <a:r>
              <a:rPr lang="en-US" dirty="0">
                <a:solidFill>
                  <a:schemeClr val="accent1">
                    <a:lumMod val="50000"/>
                  </a:schemeClr>
                </a:solidFill>
              </a:rPr>
              <a:t>PA MEDI Hotline </a:t>
            </a:r>
            <a:r>
              <a:rPr lang="en-US" dirty="0"/>
              <a:t>1-800-783-7067</a:t>
            </a:r>
          </a:p>
        </p:txBody>
      </p:sp>
      <p:sp>
        <p:nvSpPr>
          <p:cNvPr id="7" name="TextBox 6"/>
          <p:cNvSpPr txBox="1"/>
          <p:nvPr/>
        </p:nvSpPr>
        <p:spPr>
          <a:xfrm>
            <a:off x="372139" y="3694569"/>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PCA Emergency Fund</a:t>
            </a:r>
          </a:p>
        </p:txBody>
      </p:sp>
      <p:sp>
        <p:nvSpPr>
          <p:cNvPr id="8" name="TextBox 5"/>
          <p:cNvSpPr txBox="1">
            <a:spLocks noChangeArrowheads="1"/>
          </p:cNvSpPr>
          <p:nvPr/>
        </p:nvSpPr>
        <p:spPr bwMode="auto">
          <a:xfrm>
            <a:off x="372139" y="4343399"/>
            <a:ext cx="8321749" cy="1815882"/>
          </a:xfrm>
          <a:prstGeom prst="rect">
            <a:avLst/>
          </a:prstGeom>
          <a:noFill/>
          <a:ln w="9525">
            <a:noFill/>
            <a:miter lim="800000"/>
            <a:headEnd/>
            <a:tailEnd/>
          </a:ln>
        </p:spPr>
        <p:txBody>
          <a:bodyPr wrap="square">
            <a:spAutoFit/>
          </a:bodyPr>
          <a:lstStyle/>
          <a:p>
            <a:r>
              <a:rPr lang="en-US" altLang="en-US" sz="2800" b="0" dirty="0">
                <a:latin typeface="+mj-lt"/>
                <a:cs typeface="Arial" panose="020B0604020202020204" pitchFamily="34" charset="0"/>
              </a:rPr>
              <a:t>Provides limited emergency aid for oil, food, clothing and medical needs for consumers age 60 and above.  The consumer must be referred by a social worker or clergy person  and have exhausted other resources first. </a:t>
            </a:r>
          </a:p>
        </p:txBody>
      </p:sp>
    </p:spTree>
    <p:extLst>
      <p:ext uri="{BB962C8B-B14F-4D97-AF65-F5344CB8AC3E}">
        <p14:creationId xmlns:p14="http://schemas.microsoft.com/office/powerpoint/2010/main" val="147850488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4" name="TextBox 4"/>
          <p:cNvSpPr txBox="1">
            <a:spLocks noChangeArrowheads="1"/>
          </p:cNvSpPr>
          <p:nvPr/>
        </p:nvSpPr>
        <p:spPr bwMode="auto">
          <a:xfrm>
            <a:off x="860385" y="768842"/>
            <a:ext cx="7391400" cy="823913"/>
          </a:xfrm>
          <a:prstGeom prst="rect">
            <a:avLst/>
          </a:prstGeom>
          <a:noFill/>
          <a:ln w="9525">
            <a:noFill/>
            <a:miter lim="800000"/>
            <a:headEnd/>
            <a:tailEnd/>
          </a:ln>
        </p:spPr>
        <p:txBody>
          <a:bodyPr>
            <a:spAutoFit/>
          </a:bodyPr>
          <a:lstStyle/>
          <a:p>
            <a:pPr algn="ctr"/>
            <a:r>
              <a:rPr lang="en-US" altLang="en-US" sz="4800" dirty="0">
                <a:solidFill>
                  <a:srgbClr val="002060"/>
                </a:solidFill>
                <a:latin typeface="Baskerville Old Face" panose="02020602080505020303" pitchFamily="18" charset="0"/>
              </a:rPr>
              <a:t>HELPLINE: 215-765-9040</a:t>
            </a:r>
          </a:p>
        </p:txBody>
      </p:sp>
      <p:sp>
        <p:nvSpPr>
          <p:cNvPr id="6" name="TextBox 4"/>
          <p:cNvSpPr txBox="1">
            <a:spLocks noGrp="1" noChangeArrowheads="1"/>
          </p:cNvSpPr>
          <p:nvPr>
            <p:ph idx="1"/>
          </p:nvPr>
        </p:nvSpPr>
        <p:spPr bwMode="auto">
          <a:xfrm>
            <a:off x="304800" y="5562600"/>
            <a:ext cx="8229600" cy="830997"/>
          </a:xfrm>
          <a:prstGeom prst="rect">
            <a:avLst/>
          </a:prstGeom>
          <a:noFill/>
          <a:ln w="9525">
            <a:noFill/>
            <a:miter lim="800000"/>
            <a:headEnd/>
            <a:tailEnd/>
          </a:ln>
        </p:spPr>
        <p:txBody>
          <a:bodyPr>
            <a:spAutoFit/>
          </a:bodyPr>
          <a:lstStyle/>
          <a:p>
            <a:pPr marL="0" indent="0" algn="ctr">
              <a:buNone/>
            </a:pPr>
            <a:r>
              <a:rPr lang="en-US" altLang="en-US" sz="4800" b="1" u="sng" dirty="0">
                <a:solidFill>
                  <a:srgbClr val="002060"/>
                </a:solidFill>
                <a:latin typeface="Baskerville Old Face" panose="02020602080505020303" pitchFamily="18" charset="0"/>
              </a:rPr>
              <a:t>www.pcaCares.org</a:t>
            </a:r>
          </a:p>
        </p:txBody>
      </p:sp>
      <p:pic>
        <p:nvPicPr>
          <p:cNvPr id="2050" name="Picture 2">
            <a:extLst>
              <a:ext uri="{FF2B5EF4-FFF2-40B4-BE49-F238E27FC236}">
                <a16:creationId xmlns:a16="http://schemas.microsoft.com/office/drawing/2014/main" id="{3486B6C7-1123-C6AF-6654-111BCA4C93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09800"/>
            <a:ext cx="3962400" cy="250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457200" y="1066800"/>
            <a:ext cx="8229600" cy="5257800"/>
          </a:xfrm>
        </p:spPr>
        <p:txBody>
          <a:bodyPr>
            <a:normAutofit fontScale="85000" lnSpcReduction="20000"/>
          </a:bodyPr>
          <a:lstStyle/>
          <a:p>
            <a:pPr>
              <a:buClr>
                <a:srgbClr val="002060"/>
              </a:buClr>
            </a:pPr>
            <a:r>
              <a:rPr lang="en-US" altLang="en-US" sz="3500" dirty="0">
                <a:latin typeface="+mj-lt"/>
              </a:rPr>
              <a:t>Founded in 1973, PCA is the Area Agency on Aging for the City and County of Philadelphia. PCA is a private  non-profit organization.  It is part of a national network of agencies established through the Federal Older Americans Act. PCA’s activities are authorized by the Pennsylvania Department of Aging. </a:t>
            </a:r>
          </a:p>
          <a:p>
            <a:pPr marL="0" indent="0">
              <a:buClr>
                <a:srgbClr val="002060"/>
              </a:buClr>
              <a:buNone/>
            </a:pPr>
            <a:endParaRPr lang="en-US" altLang="en-US" sz="3500" dirty="0">
              <a:latin typeface="+mj-lt"/>
            </a:endParaRPr>
          </a:p>
          <a:p>
            <a:pPr>
              <a:buClr>
                <a:srgbClr val="002060"/>
              </a:buClr>
            </a:pPr>
            <a:r>
              <a:rPr lang="en-US" altLang="en-US" sz="3500" dirty="0">
                <a:latin typeface="+mj-lt"/>
              </a:rPr>
              <a:t>PCA’s mission to improve the quality of life for older Philadelphians and those with disabilities and to assist them in achieving the greatest possible levels of health, independence and productivity.</a:t>
            </a:r>
            <a:endParaRPr lang="en-US" altLang="en-US" sz="2800" b="1" dirty="0">
              <a:latin typeface="+mj-lt"/>
            </a:endParaRPr>
          </a:p>
        </p:txBody>
      </p:sp>
    </p:spTree>
    <p:extLst>
      <p:ext uri="{BB962C8B-B14F-4D97-AF65-F5344CB8AC3E}">
        <p14:creationId xmlns:p14="http://schemas.microsoft.com/office/powerpoint/2010/main" val="368890563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39527"/>
            <a:ext cx="8839200" cy="5355312"/>
          </a:xfrm>
          <a:prstGeom prst="rect">
            <a:avLst/>
          </a:prstGeom>
          <a:noFill/>
        </p:spPr>
        <p:txBody>
          <a:bodyPr wrap="square" rtlCol="0">
            <a:spAutoFit/>
          </a:bodyPr>
          <a:lstStyle/>
          <a:p>
            <a:pPr marL="457200" lvl="0" indent="-457200" eaLnBrk="1" fontAlgn="auto" hangingPunct="1">
              <a:spcBef>
                <a:spcPct val="20000"/>
              </a:spcBef>
              <a:spcAft>
                <a:spcPts val="0"/>
              </a:spcAft>
              <a:buClr>
                <a:srgbClr val="002060"/>
              </a:buClr>
              <a:buSzPct val="95000"/>
              <a:buFont typeface="Arial" panose="020B0604020202020204" pitchFamily="34" charset="0"/>
              <a:buChar char="•"/>
            </a:pPr>
            <a:r>
              <a:rPr lang="en-US" altLang="en-US" sz="3000" b="0" dirty="0">
                <a:solidFill>
                  <a:prstClr val="black"/>
                </a:solidFill>
                <a:latin typeface="+mj-lt"/>
                <a:cs typeface="Calibri" panose="020F0502020204030204" pitchFamily="34" charset="0"/>
              </a:rPr>
              <a:t>PCA’s funds come primarily from the Pennsylvania Lottery, with smaller shares from state and federal funds, city dollars,  foundation grants, corporate support and private donations.</a:t>
            </a:r>
          </a:p>
          <a:p>
            <a:pPr marL="457200" lvl="0" indent="-457200" eaLnBrk="1" fontAlgn="auto" hangingPunct="1">
              <a:spcBef>
                <a:spcPct val="20000"/>
              </a:spcBef>
              <a:spcAft>
                <a:spcPts val="0"/>
              </a:spcAft>
              <a:buClr>
                <a:srgbClr val="002060"/>
              </a:buClr>
              <a:buSzPct val="95000"/>
              <a:buFont typeface="Arial" panose="020B0604020202020204" pitchFamily="34" charset="0"/>
              <a:buChar char="•"/>
            </a:pPr>
            <a:r>
              <a:rPr lang="en-US" altLang="en-US" sz="3000" b="0" dirty="0">
                <a:solidFill>
                  <a:prstClr val="black"/>
                </a:solidFill>
                <a:latin typeface="+mj-lt"/>
                <a:cs typeface="Calibri" panose="020F0502020204030204" pitchFamily="34" charset="0"/>
              </a:rPr>
              <a:t>PCA is increasingly dependent on Medical Assistance funds (Federal/State match) for support of its long-term care programs.</a:t>
            </a:r>
          </a:p>
          <a:p>
            <a:pPr marL="457200" lvl="0" indent="-457200" eaLnBrk="1" fontAlgn="auto" hangingPunct="1">
              <a:spcBef>
                <a:spcPct val="20000"/>
              </a:spcBef>
              <a:spcAft>
                <a:spcPts val="0"/>
              </a:spcAft>
              <a:buClr>
                <a:srgbClr val="002060"/>
              </a:buClr>
              <a:buSzPct val="95000"/>
              <a:buFont typeface="Arial" panose="020B0604020202020204" pitchFamily="34" charset="0"/>
              <a:buChar char="•"/>
            </a:pPr>
            <a:r>
              <a:rPr lang="en-US" altLang="en-US" sz="3000" b="0" dirty="0">
                <a:solidFill>
                  <a:prstClr val="black"/>
                </a:solidFill>
                <a:latin typeface="+mj-lt"/>
                <a:cs typeface="Calibri" panose="020F0502020204030204" pitchFamily="34" charset="0"/>
              </a:rPr>
              <a:t>To provide these services PCA employs approximately 400 people and works with 200 community organizations. PCA serves more than 140,000 consumers per year.</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7"/>
          <p:cNvSpPr txBox="1">
            <a:spLocks noChangeArrowheads="1"/>
          </p:cNvSpPr>
          <p:nvPr/>
        </p:nvSpPr>
        <p:spPr bwMode="auto">
          <a:xfrm>
            <a:off x="220132" y="533400"/>
            <a:ext cx="8610600" cy="677751"/>
          </a:xfrm>
          <a:prstGeom prst="rect">
            <a:avLst/>
          </a:prstGeom>
          <a:noFill/>
          <a:ln w="9525">
            <a:noFill/>
            <a:miter lim="800000"/>
            <a:headEnd/>
            <a:tailEnd/>
          </a:ln>
        </p:spPr>
        <p:txBody>
          <a:bodyPr lIns="92075" tIns="46038" rIns="92075" bIns="46038">
            <a:spAutoFit/>
          </a:bodyPr>
          <a:lstStyle/>
          <a:p>
            <a:pPr algn="ctr"/>
            <a:r>
              <a:rPr lang="en-US" altLang="en-US" sz="3800" u="sng" dirty="0">
                <a:solidFill>
                  <a:srgbClr val="002060"/>
                </a:solidFill>
                <a:latin typeface="Baskerville Old Face" panose="02020602080505020303" pitchFamily="18" charset="0"/>
              </a:rPr>
              <a:t>PCA Information and Referral</a:t>
            </a:r>
          </a:p>
        </p:txBody>
      </p:sp>
      <p:sp>
        <p:nvSpPr>
          <p:cNvPr id="2" name="Rectangle 1"/>
          <p:cNvSpPr/>
          <p:nvPr/>
        </p:nvSpPr>
        <p:spPr>
          <a:xfrm>
            <a:off x="304801" y="1371600"/>
            <a:ext cx="8525932" cy="4893647"/>
          </a:xfrm>
          <a:prstGeom prst="rect">
            <a:avLst/>
          </a:prstGeom>
        </p:spPr>
        <p:txBody>
          <a:bodyPr wrap="square">
            <a:spAutoFit/>
          </a:bodyPr>
          <a:lstStyle/>
          <a:p>
            <a:pPr marL="342900" indent="-342900">
              <a:buFont typeface="Arial" panose="020B0604020202020204" pitchFamily="34" charset="0"/>
              <a:buChar char="•"/>
            </a:pPr>
            <a:r>
              <a:rPr lang="en-US" sz="2400" b="0" dirty="0">
                <a:latin typeface="+mj-lt"/>
              </a:rPr>
              <a:t>PCA’s Helpline (215-765-9040) is the information and intake point for Long Term Care programs and services for Philadelphians 60 and older or who have disabilities. These programs include house repairs, care at home, senior community centers, employment and volunteer opportunities, health insurance counseling and protective services.</a:t>
            </a:r>
          </a:p>
          <a:p>
            <a:pPr marL="342900" indent="-342900">
              <a:buFont typeface="Arial" panose="020B0604020202020204" pitchFamily="34" charset="0"/>
              <a:buChar char="•"/>
            </a:pPr>
            <a:endParaRPr lang="en-US" sz="2400" b="0" dirty="0">
              <a:latin typeface="+mj-lt"/>
            </a:endParaRPr>
          </a:p>
          <a:p>
            <a:pPr marL="342900" indent="-342900">
              <a:buFont typeface="Arial" panose="020B0604020202020204" pitchFamily="34" charset="0"/>
              <a:buChar char="•"/>
            </a:pPr>
            <a:r>
              <a:rPr lang="en-US" sz="2400" b="0" dirty="0">
                <a:latin typeface="+mj-lt"/>
              </a:rPr>
              <a:t>PCA’s Helpline offers English, Spanish, and Asian options and contracts with a telephone-based language interpreter service.</a:t>
            </a:r>
          </a:p>
          <a:p>
            <a:pPr marL="342900" indent="-342900">
              <a:buFont typeface="Arial" panose="020B0604020202020204" pitchFamily="34" charset="0"/>
              <a:buChar char="•"/>
            </a:pPr>
            <a:endParaRPr lang="en-US" sz="2400" b="0" dirty="0">
              <a:latin typeface="+mj-lt"/>
            </a:endParaRPr>
          </a:p>
          <a:p>
            <a:pPr marL="342900" indent="-342900">
              <a:buFont typeface="Arial" panose="020B0604020202020204" pitchFamily="34" charset="0"/>
              <a:buChar char="•"/>
            </a:pPr>
            <a:r>
              <a:rPr lang="en-US" sz="2400" b="0" dirty="0">
                <a:latin typeface="+mj-lt"/>
              </a:rPr>
              <a:t>PCA’s Website: </a:t>
            </a:r>
            <a:r>
              <a:rPr lang="en-US" sz="2400" b="0" u="sng" dirty="0">
                <a:solidFill>
                  <a:srgbClr val="002060"/>
                </a:solidFill>
                <a:latin typeface="+mj-lt"/>
              </a:rPr>
              <a:t>www.pcaCares.org</a:t>
            </a:r>
            <a:r>
              <a:rPr lang="en-US" sz="2400" b="0" dirty="0">
                <a:latin typeface="+mj-lt"/>
              </a:rPr>
              <a:t> provides information on services, organizations, activities for older Philadelphians, those with disabilities and caregivers</a:t>
            </a:r>
            <a:r>
              <a:rPr lang="en-US" b="0" dirty="0"/>
              <a:t>.</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76200" y="1676400"/>
            <a:ext cx="8915400" cy="5029200"/>
          </a:xfrm>
        </p:spPr>
        <p:txBody>
          <a:bodyPr>
            <a:normAutofit/>
          </a:bodyPr>
          <a:lstStyle/>
          <a:p>
            <a:pPr marL="0" indent="0" eaLnBrk="1" hangingPunct="1">
              <a:lnSpc>
                <a:spcPct val="160000"/>
              </a:lnSpc>
              <a:buNone/>
            </a:pPr>
            <a:endParaRPr lang="en-US" altLang="en-US" sz="1600" dirty="0">
              <a:latin typeface="Arial" panose="020B0604020202020204" pitchFamily="34" charset="0"/>
              <a:cs typeface="Arial" panose="020B0604020202020204" pitchFamily="34" charset="0"/>
            </a:endParaRPr>
          </a:p>
          <a:p>
            <a:pPr marL="0" indent="0" eaLnBrk="1" hangingPunct="1">
              <a:lnSpc>
                <a:spcPct val="160000"/>
              </a:lnSpc>
              <a:buNone/>
            </a:pPr>
            <a:r>
              <a:rPr lang="en-US" altLang="en-US" sz="2000" dirty="0">
                <a:latin typeface="Calibri" panose="020F0502020204030204" pitchFamily="34" charset="0"/>
                <a:cs typeface="Calibri" panose="020F0502020204030204" pitchFamily="34" charset="0"/>
              </a:rPr>
              <a:t>An assessment must occur to determine eligibility for the services. Individuals with the greatest social, economic, and health needs are given priority consideration when seeking assistance through PCA.  The process begins with a phone call to the </a:t>
            </a:r>
            <a:r>
              <a:rPr lang="en-US" altLang="en-US" sz="2000" b="1" dirty="0">
                <a:solidFill>
                  <a:srgbClr val="002060"/>
                </a:solidFill>
                <a:latin typeface="Calibri" panose="020F0502020204030204" pitchFamily="34" charset="0"/>
                <a:cs typeface="Calibri" panose="020F0502020204030204" pitchFamily="34" charset="0"/>
              </a:rPr>
              <a:t>PCA Helpline at 215-765-9040</a:t>
            </a:r>
            <a:r>
              <a:rPr lang="en-US" altLang="en-US" sz="2000" dirty="0">
                <a:latin typeface="Calibri" panose="020F0502020204030204" pitchFamily="34" charset="0"/>
                <a:cs typeface="Calibri" panose="020F0502020204030204" pitchFamily="34" charset="0"/>
              </a:rPr>
              <a:t>.  Following a telephone interview, an assessment worker will be scheduled to visit the home.  The worker will talk with the individual to determine the level and types of care needed, the individual’s resources, whether there will be any cost involved and the programs available.  Based on clinical and financial criteria, the appropriate programs will be discussed and recommended. </a:t>
            </a:r>
          </a:p>
          <a:p>
            <a:pPr marL="0" indent="0" eaLnBrk="1" hangingPunct="1">
              <a:buNone/>
            </a:pPr>
            <a:endParaRPr lang="en-US" altLang="en-US" sz="1500" dirty="0">
              <a:latin typeface="Arial" panose="020B0604020202020204" pitchFamily="34" charset="0"/>
              <a:cs typeface="Arial" panose="020B0604020202020204" pitchFamily="34" charset="0"/>
            </a:endParaRPr>
          </a:p>
          <a:p>
            <a:pPr marL="0" indent="0" eaLnBrk="1" hangingPunct="1">
              <a:buNone/>
            </a:pPr>
            <a:endParaRPr lang="en-US" altLang="en-US" sz="1800" dirty="0">
              <a:latin typeface="+mj-lt"/>
            </a:endParaRPr>
          </a:p>
          <a:p>
            <a:pPr marL="0" indent="0" eaLnBrk="1" hangingPunct="1">
              <a:buNone/>
            </a:pPr>
            <a:endParaRPr lang="en-US" altLang="en-US" sz="800" dirty="0">
              <a:latin typeface="+mj-lt"/>
            </a:endParaRPr>
          </a:p>
          <a:p>
            <a:pPr marL="0" indent="0" eaLnBrk="1" hangingPunct="1">
              <a:buNone/>
            </a:pPr>
            <a:endParaRPr lang="en-US" altLang="en-US" sz="1800" dirty="0">
              <a:latin typeface="+mj-lt"/>
            </a:endParaRPr>
          </a:p>
        </p:txBody>
      </p:sp>
      <p:sp>
        <p:nvSpPr>
          <p:cNvPr id="5" name="TextBox 4">
            <a:extLst>
              <a:ext uri="{FF2B5EF4-FFF2-40B4-BE49-F238E27FC236}">
                <a16:creationId xmlns:a16="http://schemas.microsoft.com/office/drawing/2014/main" id="{97FE61AB-DE3E-3954-54BF-3DAE560356CA}"/>
              </a:ext>
            </a:extLst>
          </p:cNvPr>
          <p:cNvSpPr txBox="1"/>
          <p:nvPr/>
        </p:nvSpPr>
        <p:spPr>
          <a:xfrm>
            <a:off x="1714500" y="914400"/>
            <a:ext cx="5715000" cy="646331"/>
          </a:xfrm>
          <a:prstGeom prst="rect">
            <a:avLst/>
          </a:prstGeom>
          <a:noFill/>
        </p:spPr>
        <p:txBody>
          <a:bodyPr wrap="square">
            <a:spAutoFit/>
          </a:bodyPr>
          <a:lstStyle/>
          <a:p>
            <a:pPr marL="0" indent="0" algn="ctr" eaLnBrk="1" hangingPunct="1">
              <a:buNone/>
            </a:pPr>
            <a:r>
              <a:rPr lang="en-US" altLang="en-US" sz="3600" b="1" u="sng" dirty="0">
                <a:solidFill>
                  <a:srgbClr val="002060"/>
                </a:solidFill>
                <a:latin typeface="Baskerville Old Face" panose="02020602080505020303" pitchFamily="18" charset="0"/>
              </a:rPr>
              <a:t>Assessment</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 y="457200"/>
            <a:ext cx="8763000" cy="571500"/>
          </a:xfrm>
        </p:spPr>
        <p:txBody>
          <a:bodyPr>
            <a:normAutofit/>
          </a:bodyPr>
          <a:lstStyle/>
          <a:p>
            <a:pPr algn="ctr" eaLnBrk="1" hangingPunct="1"/>
            <a:r>
              <a:rPr lang="en-US" altLang="en-US" sz="3200" b="1" u="sng" dirty="0">
                <a:solidFill>
                  <a:srgbClr val="002060"/>
                </a:solidFill>
                <a:latin typeface="Baskerville Old Face" panose="02020602080505020303" pitchFamily="18" charset="0"/>
              </a:rPr>
              <a:t>Home and Community-Based Services</a:t>
            </a:r>
            <a:endParaRPr lang="en-US" altLang="en-US" sz="3200" u="sng" dirty="0">
              <a:solidFill>
                <a:srgbClr val="002060"/>
              </a:solidFill>
              <a:latin typeface="Baskerville Old Face" panose="02020602080505020303" pitchFamily="18" charset="0"/>
            </a:endParaRPr>
          </a:p>
        </p:txBody>
      </p:sp>
      <p:sp>
        <p:nvSpPr>
          <p:cNvPr id="2" name="Content Placeholder 1"/>
          <p:cNvSpPr>
            <a:spLocks noGrp="1"/>
          </p:cNvSpPr>
          <p:nvPr>
            <p:ph sz="half" idx="1"/>
          </p:nvPr>
        </p:nvSpPr>
        <p:spPr>
          <a:xfrm>
            <a:off x="685800" y="2667000"/>
            <a:ext cx="3733800" cy="4114800"/>
          </a:xfrm>
        </p:spPr>
        <p:txBody>
          <a:bodyPr>
            <a:noAutofit/>
          </a:bodyPr>
          <a:lstStyle/>
          <a:p>
            <a:pPr>
              <a:buClr>
                <a:srgbClr val="002060"/>
              </a:buClr>
            </a:pPr>
            <a:r>
              <a:rPr lang="en-US" sz="1800" dirty="0">
                <a:latin typeface="+mj-lt"/>
              </a:rPr>
              <a:t>Adult Daily Living Services</a:t>
            </a:r>
          </a:p>
          <a:p>
            <a:pPr>
              <a:buClr>
                <a:srgbClr val="002060"/>
              </a:buClr>
            </a:pPr>
            <a:r>
              <a:rPr lang="en-US" sz="1800" dirty="0">
                <a:latin typeface="+mj-lt"/>
              </a:rPr>
              <a:t>Assistive Technology</a:t>
            </a:r>
          </a:p>
          <a:p>
            <a:pPr>
              <a:buClr>
                <a:srgbClr val="002060"/>
              </a:buClr>
            </a:pPr>
            <a:r>
              <a:rPr lang="en-US" sz="1800" dirty="0">
                <a:latin typeface="+mj-lt"/>
              </a:rPr>
              <a:t>Companion Services</a:t>
            </a:r>
          </a:p>
          <a:p>
            <a:pPr>
              <a:buClr>
                <a:srgbClr val="002060"/>
              </a:buClr>
            </a:pPr>
            <a:r>
              <a:rPr lang="en-US" sz="1800" dirty="0">
                <a:latin typeface="+mj-lt"/>
              </a:rPr>
              <a:t>Counseling Services</a:t>
            </a:r>
          </a:p>
          <a:p>
            <a:pPr>
              <a:buClr>
                <a:srgbClr val="002060"/>
              </a:buClr>
            </a:pPr>
            <a:r>
              <a:rPr lang="en-US" sz="1800" dirty="0">
                <a:latin typeface="+mj-lt"/>
              </a:rPr>
              <a:t>Home-Delivered Meals</a:t>
            </a:r>
          </a:p>
          <a:p>
            <a:pPr>
              <a:buClr>
                <a:srgbClr val="002060"/>
              </a:buClr>
            </a:pPr>
            <a:r>
              <a:rPr lang="en-US" sz="1800" dirty="0">
                <a:latin typeface="+mj-lt"/>
              </a:rPr>
              <a:t>Home Adaptations</a:t>
            </a:r>
          </a:p>
          <a:p>
            <a:pPr>
              <a:buClr>
                <a:srgbClr val="002060"/>
              </a:buClr>
            </a:pPr>
            <a:r>
              <a:rPr lang="en-US" sz="1800" dirty="0">
                <a:latin typeface="+mj-lt"/>
              </a:rPr>
              <a:t>Home Health Services</a:t>
            </a:r>
          </a:p>
          <a:p>
            <a:pPr>
              <a:buClr>
                <a:srgbClr val="002060"/>
              </a:buClr>
            </a:pPr>
            <a:r>
              <a:rPr lang="en-US" sz="1800" dirty="0">
                <a:latin typeface="+mj-lt"/>
              </a:rPr>
              <a:t>Home Support Services</a:t>
            </a:r>
          </a:p>
          <a:p>
            <a:pPr>
              <a:buClr>
                <a:srgbClr val="002060"/>
              </a:buClr>
            </a:pPr>
            <a:r>
              <a:rPr lang="en-US" sz="1800" dirty="0">
                <a:latin typeface="+mj-lt"/>
              </a:rPr>
              <a:t>Non-Medical Transportation</a:t>
            </a:r>
          </a:p>
          <a:p>
            <a:pPr>
              <a:buClr>
                <a:srgbClr val="002060"/>
              </a:buClr>
            </a:pPr>
            <a:r>
              <a:rPr lang="en-US" sz="1800" dirty="0">
                <a:latin typeface="+mj-lt"/>
              </a:rPr>
              <a:t>Participant-Directed Goods and Services</a:t>
            </a:r>
          </a:p>
          <a:p>
            <a:pPr>
              <a:buClr>
                <a:srgbClr val="002060"/>
              </a:buClr>
            </a:pPr>
            <a:r>
              <a:rPr lang="en-US" sz="1800" dirty="0">
                <a:latin typeface="+mj-lt"/>
              </a:rPr>
              <a:t>Nursing Home to Community Transition Services</a:t>
            </a:r>
          </a:p>
          <a:p>
            <a:pPr>
              <a:buClr>
                <a:srgbClr val="002060"/>
              </a:buClr>
            </a:pPr>
            <a:endParaRPr lang="en-US" sz="1800" dirty="0">
              <a:latin typeface="+mj-lt"/>
            </a:endParaRPr>
          </a:p>
          <a:p>
            <a:pPr marL="0" indent="0">
              <a:buClr>
                <a:srgbClr val="002060"/>
              </a:buClr>
              <a:buNone/>
            </a:pPr>
            <a:endParaRPr lang="en-US" sz="1800" dirty="0">
              <a:latin typeface="+mj-lt"/>
            </a:endParaRPr>
          </a:p>
        </p:txBody>
      </p:sp>
      <p:sp>
        <p:nvSpPr>
          <p:cNvPr id="3" name="TextBox 2"/>
          <p:cNvSpPr txBox="1"/>
          <p:nvPr/>
        </p:nvSpPr>
        <p:spPr>
          <a:xfrm>
            <a:off x="152400" y="1143000"/>
            <a:ext cx="8763000" cy="1446550"/>
          </a:xfrm>
          <a:prstGeom prst="rect">
            <a:avLst/>
          </a:prstGeom>
          <a:noFill/>
        </p:spPr>
        <p:txBody>
          <a:bodyPr wrap="square" rtlCol="0">
            <a:spAutoFit/>
          </a:bodyPr>
          <a:lstStyle/>
          <a:p>
            <a:r>
              <a:rPr lang="en-US" sz="2200" b="0" dirty="0">
                <a:latin typeface="+mj-lt"/>
              </a:rPr>
              <a:t>Home-based care enables the person to maintain independence, to remain in a familiar setting and to maintain optimum control over his or her own well-being.  The following items and services may be available through PCA, depending upon clinical and financial eligibility:</a:t>
            </a:r>
          </a:p>
        </p:txBody>
      </p:sp>
      <p:sp>
        <p:nvSpPr>
          <p:cNvPr id="7" name="Content Placeholder 1"/>
          <p:cNvSpPr>
            <a:spLocks noGrp="1"/>
          </p:cNvSpPr>
          <p:nvPr>
            <p:ph sz="half" idx="1"/>
          </p:nvPr>
        </p:nvSpPr>
        <p:spPr>
          <a:xfrm>
            <a:off x="4533900" y="2667000"/>
            <a:ext cx="3886200" cy="3113530"/>
          </a:xfrm>
        </p:spPr>
        <p:txBody>
          <a:bodyPr>
            <a:noAutofit/>
          </a:bodyPr>
          <a:lstStyle/>
          <a:p>
            <a:pPr>
              <a:buClr>
                <a:srgbClr val="002060"/>
              </a:buClr>
            </a:pPr>
            <a:r>
              <a:rPr lang="en-US" sz="1800" dirty="0">
                <a:latin typeface="+mj-lt"/>
              </a:rPr>
              <a:t>Participant-Directed Community Supports</a:t>
            </a:r>
          </a:p>
          <a:p>
            <a:pPr>
              <a:buClr>
                <a:srgbClr val="002060"/>
              </a:buClr>
            </a:pPr>
            <a:r>
              <a:rPr lang="en-US" sz="1800" dirty="0">
                <a:latin typeface="+mj-lt"/>
              </a:rPr>
              <a:t>Personal Assistance Services</a:t>
            </a:r>
          </a:p>
          <a:p>
            <a:pPr>
              <a:buClr>
                <a:srgbClr val="002060"/>
              </a:buClr>
            </a:pPr>
            <a:r>
              <a:rPr lang="en-US" sz="1800" dirty="0">
                <a:latin typeface="+mj-lt"/>
              </a:rPr>
              <a:t>Personal Care Services</a:t>
            </a:r>
          </a:p>
          <a:p>
            <a:pPr>
              <a:buClr>
                <a:srgbClr val="002060"/>
              </a:buClr>
            </a:pPr>
            <a:r>
              <a:rPr lang="en-US" sz="1800" dirty="0">
                <a:latin typeface="+mj-lt"/>
              </a:rPr>
              <a:t>Personal Emergency Response System</a:t>
            </a:r>
          </a:p>
          <a:p>
            <a:pPr>
              <a:buClr>
                <a:srgbClr val="002060"/>
              </a:buClr>
            </a:pPr>
            <a:r>
              <a:rPr lang="en-US" sz="1800" dirty="0">
                <a:latin typeface="+mj-lt"/>
              </a:rPr>
              <a:t>Respite Services</a:t>
            </a:r>
          </a:p>
          <a:p>
            <a:pPr>
              <a:buClr>
                <a:srgbClr val="002060"/>
              </a:buClr>
            </a:pPr>
            <a:r>
              <a:rPr lang="en-US" sz="1800" dirty="0">
                <a:latin typeface="+mj-lt"/>
              </a:rPr>
              <a:t>Service Coordination</a:t>
            </a:r>
          </a:p>
          <a:p>
            <a:pPr>
              <a:buClr>
                <a:srgbClr val="002060"/>
              </a:buClr>
            </a:pPr>
            <a:r>
              <a:rPr lang="en-US" sz="1800" dirty="0">
                <a:latin typeface="+mj-lt"/>
              </a:rPr>
              <a:t>Specialized Medical Equipment and Supplies</a:t>
            </a:r>
          </a:p>
          <a:p>
            <a:pPr>
              <a:buClr>
                <a:srgbClr val="002060"/>
              </a:buClr>
            </a:pPr>
            <a:r>
              <a:rPr lang="en-US" sz="1800" dirty="0">
                <a:latin typeface="+mj-lt"/>
              </a:rPr>
              <a:t>TeleCare</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3D5F-9DCC-6DB7-AA20-83A03B54915C}"/>
              </a:ext>
            </a:extLst>
          </p:cNvPr>
          <p:cNvSpPr>
            <a:spLocks noGrp="1"/>
          </p:cNvSpPr>
          <p:nvPr>
            <p:ph type="title"/>
          </p:nvPr>
        </p:nvSpPr>
        <p:spPr>
          <a:xfrm>
            <a:off x="419100" y="838200"/>
            <a:ext cx="8305800" cy="762000"/>
          </a:xfrm>
        </p:spPr>
        <p:txBody>
          <a:bodyPr>
            <a:normAutofit fontScale="90000"/>
          </a:bodyPr>
          <a:lstStyle/>
          <a:p>
            <a:pPr algn="ctr"/>
            <a:br>
              <a:rPr lang="en-US" dirty="0"/>
            </a:br>
            <a:br>
              <a:rPr lang="en-US" dirty="0">
                <a:latin typeface="Baskerville Old Face" panose="02020602080505020303" pitchFamily="18" charset="0"/>
              </a:rPr>
            </a:br>
            <a:r>
              <a:rPr lang="en-US" sz="3600" b="1" u="sng" dirty="0">
                <a:solidFill>
                  <a:srgbClr val="002060"/>
                </a:solidFill>
                <a:latin typeface="Baskerville Old Face" panose="02020602080505020303" pitchFamily="18" charset="0"/>
              </a:rPr>
              <a:t>In-home Care Programs</a:t>
            </a:r>
          </a:p>
        </p:txBody>
      </p:sp>
      <p:sp>
        <p:nvSpPr>
          <p:cNvPr id="4" name="TextBox 3">
            <a:extLst>
              <a:ext uri="{FF2B5EF4-FFF2-40B4-BE49-F238E27FC236}">
                <a16:creationId xmlns:a16="http://schemas.microsoft.com/office/drawing/2014/main" id="{F2D05005-2F20-4C18-8B3E-981726AC7C6D}"/>
              </a:ext>
            </a:extLst>
          </p:cNvPr>
          <p:cNvSpPr txBox="1"/>
          <p:nvPr/>
        </p:nvSpPr>
        <p:spPr>
          <a:xfrm>
            <a:off x="228600" y="1905001"/>
            <a:ext cx="8610600" cy="4770537"/>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altLang="en-US" b="0" i="0" u="none" strike="noStrike" kern="1200" cap="none" spc="0" normalizeH="0" baseline="0" noProof="0" dirty="0">
                <a:ln>
                  <a:noFill/>
                </a:ln>
                <a:solidFill>
                  <a:prstClr val="black"/>
                </a:solidFill>
                <a:effectLst/>
                <a:uLnTx/>
                <a:uFillTx/>
                <a:latin typeface="Calibri"/>
                <a:ea typeface="+mn-ea"/>
                <a:cs typeface="+mn-cs"/>
              </a:rPr>
              <a:t>In-home care services are provided through:</a:t>
            </a:r>
          </a:p>
          <a:p>
            <a:pPr marL="274320" marR="0" lvl="0" indent="-274320" algn="l" defTabSz="914400" rtl="0" eaLnBrk="1" fontAlgn="auto" latinLnBrk="0" hangingPunct="1">
              <a:lnSpc>
                <a:spcPct val="100000"/>
              </a:lnSpc>
              <a:spcBef>
                <a:spcPct val="20000"/>
              </a:spcBef>
              <a:spcAft>
                <a:spcPts val="0"/>
              </a:spcAft>
              <a:buClr>
                <a:srgbClr val="002060"/>
              </a:buClr>
              <a:buSzPct val="95000"/>
              <a:buFont typeface="Wingdings 2"/>
              <a:buChar char=""/>
              <a:tabLst/>
              <a:defRPr/>
            </a:pPr>
            <a:r>
              <a:rPr kumimoji="0" lang="en-US" altLang="en-US" b="0" i="0" u="none" strike="noStrike" kern="1200" cap="none" spc="0" normalizeH="0" baseline="0" noProof="0" dirty="0">
                <a:ln>
                  <a:noFill/>
                </a:ln>
                <a:solidFill>
                  <a:prstClr val="black"/>
                </a:solidFill>
                <a:effectLst/>
                <a:uLnTx/>
                <a:uFillTx/>
                <a:latin typeface="Calibri"/>
                <a:ea typeface="+mn-ea"/>
                <a:cs typeface="+mn-cs"/>
              </a:rPr>
              <a:t>Community Health Choices</a:t>
            </a:r>
          </a:p>
          <a:p>
            <a:pPr marL="274320" marR="0" lvl="0" indent="-274320" algn="l" defTabSz="914400" rtl="0" eaLnBrk="1" fontAlgn="auto" latinLnBrk="0" hangingPunct="1">
              <a:lnSpc>
                <a:spcPct val="100000"/>
              </a:lnSpc>
              <a:spcBef>
                <a:spcPct val="20000"/>
              </a:spcBef>
              <a:spcAft>
                <a:spcPts val="0"/>
              </a:spcAft>
              <a:buClr>
                <a:srgbClr val="002060"/>
              </a:buClr>
              <a:buSzPct val="95000"/>
              <a:buFont typeface="Wingdings 2"/>
              <a:buChar char=""/>
              <a:tabLst/>
              <a:defRPr/>
            </a:pPr>
            <a:r>
              <a:rPr kumimoji="0" lang="en-US" altLang="en-US" b="0" i="0" u="none" strike="noStrike" kern="1200" cap="none" spc="0" normalizeH="0" baseline="0" noProof="0" dirty="0">
                <a:ln>
                  <a:noFill/>
                </a:ln>
                <a:solidFill>
                  <a:prstClr val="black"/>
                </a:solidFill>
                <a:effectLst/>
                <a:uLnTx/>
                <a:uFillTx/>
                <a:latin typeface="Calibri"/>
                <a:ea typeface="+mn-ea"/>
                <a:cs typeface="+mn-cs"/>
              </a:rPr>
              <a:t>The Pennsylvania Department of Aging’s OPTIONS Program</a:t>
            </a:r>
          </a:p>
          <a:p>
            <a:pPr marR="0" lvl="0" algn="l" defTabSz="914400" rtl="0" eaLnBrk="1" fontAlgn="auto" latinLnBrk="0" hangingPunct="1">
              <a:lnSpc>
                <a:spcPct val="100000"/>
              </a:lnSpc>
              <a:spcBef>
                <a:spcPct val="20000"/>
              </a:spcBef>
              <a:spcAft>
                <a:spcPts val="0"/>
              </a:spcAft>
              <a:buClr>
                <a:srgbClr val="002060"/>
              </a:buClr>
              <a:buSzPct val="95000"/>
              <a:tabLst/>
              <a:defRPr/>
            </a:pPr>
            <a:endParaRPr kumimoji="0" lang="en-US" altLang="en-US"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60000"/>
              </a:lnSpc>
              <a:spcBef>
                <a:spcPct val="20000"/>
              </a:spcBef>
              <a:spcAft>
                <a:spcPts val="0"/>
              </a:spcAft>
              <a:buClr>
                <a:srgbClr val="0BD0D9"/>
              </a:buClr>
              <a:buSzPct val="95000"/>
              <a:buFont typeface="Wingdings 2"/>
              <a:buNone/>
              <a:tabLst/>
              <a:defRPr/>
            </a:pPr>
            <a:r>
              <a:rPr kumimoji="0" lang="en-US" altLang="en-US" b="0" i="0" u="none" strike="noStrike" kern="1200" cap="none" spc="0" normalizeH="0" baseline="0" noProof="0" dirty="0">
                <a:ln>
                  <a:noFill/>
                </a:ln>
                <a:solidFill>
                  <a:prstClr val="black"/>
                </a:solidFill>
                <a:effectLst/>
                <a:uLnTx/>
                <a:uFillTx/>
                <a:latin typeface="Calibri"/>
                <a:ea typeface="+mn-ea"/>
                <a:cs typeface="+mn-cs"/>
              </a:rPr>
              <a:t>Each program has its own eligibility criteria, but in general, individuals eligible for these care programs are 60 or older and have an ongoing need for assistance with activities of daily living.  PCA or another participant-selected service coordination organization works with each person to determine their needs, abilities and preferences in order to develop an individualized service plan.</a:t>
            </a:r>
          </a:p>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altLang="en-US"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altLang="en-US" b="0" i="0" u="none" strike="noStrike" kern="1200" cap="none" spc="0" normalizeH="0" baseline="0" noProof="0" dirty="0">
                <a:ln>
                  <a:noFill/>
                </a:ln>
                <a:solidFill>
                  <a:prstClr val="black"/>
                </a:solidFill>
                <a:effectLst/>
                <a:uLnTx/>
                <a:uFillTx/>
                <a:latin typeface="Calibri"/>
                <a:ea typeface="+mn-ea"/>
                <a:cs typeface="+mn-cs"/>
              </a:rPr>
              <a:t>To determine eligibility, please contact the PCA Helpline at 215-765-9040. </a:t>
            </a:r>
          </a:p>
        </p:txBody>
      </p:sp>
    </p:spTree>
    <p:extLst>
      <p:ext uri="{BB962C8B-B14F-4D97-AF65-F5344CB8AC3E}">
        <p14:creationId xmlns:p14="http://schemas.microsoft.com/office/powerpoint/2010/main" val="275818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Content Placeholder 5"/>
          <p:cNvSpPr>
            <a:spLocks noGrp="1"/>
          </p:cNvSpPr>
          <p:nvPr>
            <p:ph idx="1"/>
          </p:nvPr>
        </p:nvSpPr>
        <p:spPr>
          <a:xfrm>
            <a:off x="228600" y="1295400"/>
            <a:ext cx="8686800" cy="5181600"/>
          </a:xfrm>
        </p:spPr>
        <p:txBody>
          <a:bodyPr>
            <a:normAutofit fontScale="32500" lnSpcReduction="20000"/>
          </a:bodyPr>
          <a:lstStyle/>
          <a:p>
            <a:pPr eaLnBrk="1" hangingPunct="1">
              <a:lnSpc>
                <a:spcPct val="150000"/>
              </a:lnSpc>
              <a:buClr>
                <a:srgbClr val="002060"/>
              </a:buClr>
              <a:buFont typeface="Arial" panose="020B0604020202020204" pitchFamily="34" charset="0"/>
              <a:buChar char="•"/>
            </a:pPr>
            <a:endParaRPr lang="en-US" altLang="en-US" sz="2300" b="1" dirty="0"/>
          </a:p>
          <a:p>
            <a:pPr eaLnBrk="1" hangingPunct="1">
              <a:lnSpc>
                <a:spcPct val="150000"/>
              </a:lnSpc>
              <a:buClr>
                <a:srgbClr val="002060"/>
              </a:buClr>
              <a:buFont typeface="Arial" panose="020B0604020202020204" pitchFamily="34" charset="0"/>
              <a:buChar char="•"/>
            </a:pPr>
            <a:r>
              <a:rPr lang="en-US" altLang="en-US" sz="6200" dirty="0">
                <a:latin typeface="+mj-lt"/>
              </a:rPr>
              <a:t>The program focus is on the caregiver, age 18+</a:t>
            </a:r>
          </a:p>
          <a:p>
            <a:pPr eaLnBrk="1" hangingPunct="1">
              <a:lnSpc>
                <a:spcPct val="150000"/>
              </a:lnSpc>
              <a:buClr>
                <a:srgbClr val="002060"/>
              </a:buClr>
              <a:buFont typeface="Arial" panose="020B0604020202020204" pitchFamily="34" charset="0"/>
              <a:buChar char="•"/>
            </a:pPr>
            <a:r>
              <a:rPr lang="en-US" altLang="en-US" sz="6200" dirty="0">
                <a:latin typeface="+mj-lt"/>
              </a:rPr>
              <a:t>Care recipient is age 60, or under 60 w/chronic dementia</a:t>
            </a:r>
          </a:p>
          <a:p>
            <a:pPr eaLnBrk="1" hangingPunct="1">
              <a:lnSpc>
                <a:spcPct val="150000"/>
              </a:lnSpc>
              <a:buClr>
                <a:srgbClr val="002060"/>
              </a:buClr>
              <a:buFont typeface="Arial" panose="020B0604020202020204" pitchFamily="34" charset="0"/>
              <a:buChar char="•"/>
            </a:pPr>
            <a:r>
              <a:rPr lang="en-US" altLang="en-US" sz="6200" dirty="0">
                <a:latin typeface="+mj-lt"/>
              </a:rPr>
              <a:t>Family receives social work services</a:t>
            </a:r>
          </a:p>
          <a:p>
            <a:pPr eaLnBrk="1" hangingPunct="1">
              <a:lnSpc>
                <a:spcPct val="150000"/>
              </a:lnSpc>
              <a:buClr>
                <a:srgbClr val="002060"/>
              </a:buClr>
              <a:buFont typeface="Arial" panose="020B0604020202020204" pitchFamily="34" charset="0"/>
              <a:buChar char="•"/>
            </a:pPr>
            <a:r>
              <a:rPr lang="en-US" altLang="en-US" sz="6200" dirty="0">
                <a:latin typeface="+mj-lt"/>
              </a:rPr>
              <a:t>An allowance to purchase services, e.g. respite and supplies to relieve caregiver stress, of $600 month</a:t>
            </a:r>
          </a:p>
          <a:p>
            <a:pPr>
              <a:lnSpc>
                <a:spcPct val="150000"/>
              </a:lnSpc>
              <a:buClr>
                <a:srgbClr val="002060"/>
              </a:buClr>
              <a:buFont typeface="Arial" panose="020B0604020202020204" pitchFamily="34" charset="0"/>
              <a:buChar char="•"/>
            </a:pPr>
            <a:r>
              <a:rPr lang="en-US" altLang="en-US" sz="6200" dirty="0">
                <a:latin typeface="+mj-lt"/>
              </a:rPr>
              <a:t>Lifetime $5000 limit PCA SHARP home repair, modification allowance</a:t>
            </a:r>
          </a:p>
          <a:p>
            <a:pPr>
              <a:lnSpc>
                <a:spcPct val="150000"/>
              </a:lnSpc>
              <a:buClr>
                <a:srgbClr val="002060"/>
              </a:buClr>
              <a:buFont typeface="Arial" panose="020B0604020202020204" pitchFamily="34" charset="0"/>
              <a:buChar char="•"/>
            </a:pPr>
            <a:r>
              <a:rPr lang="en-US" altLang="en-US" sz="6200" dirty="0">
                <a:latin typeface="+mj-lt"/>
              </a:rPr>
              <a:t>Caregivers 55 and up caring for  individuals 19-59 with a disability or dementia, or  children under 18 being raised  and living with relative</a:t>
            </a:r>
          </a:p>
          <a:p>
            <a:pPr marL="0" indent="0" eaLnBrk="1" hangingPunct="1">
              <a:lnSpc>
                <a:spcPct val="150000"/>
              </a:lnSpc>
              <a:buClr>
                <a:srgbClr val="002060"/>
              </a:buClr>
              <a:buNone/>
            </a:pPr>
            <a:endParaRPr lang="en-US" altLang="en-US" sz="3800" dirty="0">
              <a:latin typeface="+mj-lt"/>
            </a:endParaRPr>
          </a:p>
          <a:p>
            <a:pPr marL="0" indent="0" eaLnBrk="1" hangingPunct="1">
              <a:lnSpc>
                <a:spcPct val="150000"/>
              </a:lnSpc>
              <a:buClr>
                <a:srgbClr val="002060"/>
              </a:buClr>
              <a:buNone/>
            </a:pPr>
            <a:r>
              <a:rPr lang="en-US" altLang="en-US" sz="6200" dirty="0">
                <a:latin typeface="+mj-lt"/>
              </a:rPr>
              <a:t>For more information contact: Cheryl Clark-Woods (215)765-9000 ext: 5300</a:t>
            </a:r>
          </a:p>
          <a:p>
            <a:pPr marL="0" indent="0" eaLnBrk="1" hangingPunct="1">
              <a:lnSpc>
                <a:spcPct val="90000"/>
              </a:lnSpc>
              <a:buNone/>
            </a:pPr>
            <a:endParaRPr lang="en-US" altLang="en-US" sz="2800" dirty="0"/>
          </a:p>
          <a:p>
            <a:pPr eaLnBrk="1" hangingPunct="1">
              <a:lnSpc>
                <a:spcPct val="90000"/>
              </a:lnSpc>
              <a:buFont typeface="Wingdings" pitchFamily="2" charset="2"/>
              <a:buChar char="q"/>
            </a:pPr>
            <a:endParaRPr lang="en-US" altLang="en-US" sz="2800" dirty="0"/>
          </a:p>
          <a:p>
            <a:pPr eaLnBrk="1" hangingPunct="1">
              <a:lnSpc>
                <a:spcPct val="90000"/>
              </a:lnSpc>
              <a:buFont typeface="Wingdings" pitchFamily="2" charset="2"/>
              <a:buChar char="q"/>
            </a:pPr>
            <a:endParaRPr lang="en-US" altLang="en-US" sz="2800" dirty="0"/>
          </a:p>
          <a:p>
            <a:pPr eaLnBrk="1" hangingPunct="1">
              <a:lnSpc>
                <a:spcPct val="90000"/>
              </a:lnSpc>
              <a:buFont typeface="Monotype Sorts"/>
              <a:buNone/>
            </a:pPr>
            <a:endParaRPr lang="en-US" altLang="en-US" dirty="0"/>
          </a:p>
          <a:p>
            <a:pPr eaLnBrk="1" hangingPunct="1">
              <a:lnSpc>
                <a:spcPct val="90000"/>
              </a:lnSpc>
              <a:buFont typeface="Wingdings" pitchFamily="2" charset="2"/>
              <a:buChar char="q"/>
            </a:pPr>
            <a:endParaRPr lang="en-US" altLang="en-US" dirty="0"/>
          </a:p>
        </p:txBody>
      </p:sp>
      <p:sp>
        <p:nvSpPr>
          <p:cNvPr id="4" name="TextBox 3"/>
          <p:cNvSpPr txBox="1"/>
          <p:nvPr/>
        </p:nvSpPr>
        <p:spPr>
          <a:xfrm>
            <a:off x="381000" y="5334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Caregiver Support Program</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Box 3"/>
          <p:cNvSpPr txBox="1">
            <a:spLocks noChangeArrowheads="1"/>
          </p:cNvSpPr>
          <p:nvPr/>
        </p:nvSpPr>
        <p:spPr bwMode="auto">
          <a:xfrm>
            <a:off x="342900" y="1447800"/>
            <a:ext cx="8496300" cy="1384995"/>
          </a:xfrm>
          <a:prstGeom prst="rect">
            <a:avLst/>
          </a:prstGeom>
          <a:noFill/>
          <a:ln w="9525">
            <a:noFill/>
            <a:miter lim="800000"/>
            <a:headEnd/>
            <a:tailEnd/>
          </a:ln>
        </p:spPr>
        <p:txBody>
          <a:bodyPr wrap="square">
            <a:spAutoFit/>
          </a:bodyPr>
          <a:lstStyle/>
          <a:p>
            <a:r>
              <a:rPr lang="en-US" altLang="en-US" sz="2800" b="0" dirty="0">
                <a:latin typeface="+mj-lt"/>
              </a:rPr>
              <a:t>Matches adults age 18 and over who cannot live alone with individuals or families who are willing to open their homes to them.</a:t>
            </a:r>
          </a:p>
        </p:txBody>
      </p:sp>
      <p:sp>
        <p:nvSpPr>
          <p:cNvPr id="4" name="TextBox 3"/>
          <p:cNvSpPr txBox="1"/>
          <p:nvPr/>
        </p:nvSpPr>
        <p:spPr>
          <a:xfrm>
            <a:off x="381000" y="533400"/>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Domiciliary Care (Dom Care)</a:t>
            </a:r>
          </a:p>
        </p:txBody>
      </p:sp>
      <p:sp>
        <p:nvSpPr>
          <p:cNvPr id="5" name="Content Placeholder 2"/>
          <p:cNvSpPr txBox="1">
            <a:spLocks/>
          </p:cNvSpPr>
          <p:nvPr/>
        </p:nvSpPr>
        <p:spPr>
          <a:xfrm>
            <a:off x="0" y="4343399"/>
            <a:ext cx="8839200" cy="1524001"/>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Aft>
                <a:spcPts val="0"/>
              </a:spcAft>
              <a:buFont typeface="Monotype Sorts"/>
              <a:buNone/>
            </a:pPr>
            <a:r>
              <a:rPr lang="en-US" altLang="en-US" b="0" dirty="0"/>
              <a:t>	</a:t>
            </a:r>
            <a:r>
              <a:rPr lang="en-US" altLang="en-US" sz="2800" b="0" dirty="0">
                <a:latin typeface="+mj-lt"/>
              </a:rPr>
              <a:t>Assists nursing home residents age 60 and older to return to community living.</a:t>
            </a:r>
          </a:p>
        </p:txBody>
      </p:sp>
      <p:sp>
        <p:nvSpPr>
          <p:cNvPr id="6" name="TextBox 5"/>
          <p:cNvSpPr txBox="1"/>
          <p:nvPr/>
        </p:nvSpPr>
        <p:spPr>
          <a:xfrm>
            <a:off x="342900" y="3457328"/>
            <a:ext cx="8305800" cy="584775"/>
          </a:xfrm>
          <a:prstGeom prst="rect">
            <a:avLst/>
          </a:prstGeom>
          <a:noFill/>
        </p:spPr>
        <p:txBody>
          <a:bodyPr wrap="square" rtlCol="0">
            <a:spAutoFit/>
          </a:bodyPr>
          <a:lstStyle/>
          <a:p>
            <a:pPr algn="ctr"/>
            <a:r>
              <a:rPr lang="en-US" sz="3200" u="sng" dirty="0">
                <a:solidFill>
                  <a:srgbClr val="002060"/>
                </a:solidFill>
                <a:latin typeface="Baskerville Old Face" panose="02020602080505020303" pitchFamily="18" charset="0"/>
              </a:rPr>
              <a:t>Nursing Home Transition</a:t>
            </a:r>
          </a:p>
        </p:txBody>
      </p:sp>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35823</TotalTime>
  <Words>1376</Words>
  <Application>Microsoft Office PowerPoint</Application>
  <PresentationFormat>On-screen Show (4:3)</PresentationFormat>
  <Paragraphs>133</Paragraphs>
  <Slides>18</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Baskerville Old Face</vt:lpstr>
      <vt:lpstr>Calibri</vt:lpstr>
      <vt:lpstr>Constantia</vt:lpstr>
      <vt:lpstr>Monotype Sorts</vt:lpstr>
      <vt:lpstr>Times New Roman</vt:lpstr>
      <vt:lpstr>Wingdings</vt:lpstr>
      <vt:lpstr>Wingdings 2</vt:lpstr>
      <vt:lpstr>Flow</vt:lpstr>
      <vt:lpstr> </vt:lpstr>
      <vt:lpstr>PowerPoint Presentation</vt:lpstr>
      <vt:lpstr>PowerPoint Presentation</vt:lpstr>
      <vt:lpstr>PowerPoint Presentation</vt:lpstr>
      <vt:lpstr>PowerPoint Presentation</vt:lpstr>
      <vt:lpstr>Home and Community-Based Services</vt:lpstr>
      <vt:lpstr>  In-home Care Programs</vt:lpstr>
      <vt:lpstr>PowerPoint Presentation</vt:lpstr>
      <vt:lpstr>PowerPoint Presentation</vt:lpstr>
      <vt:lpstr>SHARP- PCA’s Minor Home Repair and Modification Program Age 60+</vt:lpstr>
      <vt:lpstr>PowerPoint Presentation</vt:lpstr>
      <vt:lpstr>PowerPoint Presentation</vt:lpstr>
      <vt:lpstr>PowerPoint Presentation</vt:lpstr>
      <vt:lpstr>Meal Programs</vt:lpstr>
      <vt:lpstr>PowerPoint Presentation</vt:lpstr>
      <vt:lpstr>PowerPoint Presentation</vt:lpstr>
      <vt:lpstr>PowerPoint Presentation</vt:lpstr>
      <vt:lpstr>PowerPoint Presentation</vt:lpstr>
    </vt:vector>
  </TitlesOfParts>
  <Company>PCA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Philadelphia Corporation for Aging</dc:title>
  <dc:creator>lcottman</dc:creator>
  <cp:lastModifiedBy>Sarfraz, Lissette</cp:lastModifiedBy>
  <cp:revision>1493</cp:revision>
  <cp:lastPrinted>2020-03-12T15:59:17Z</cp:lastPrinted>
  <dcterms:created xsi:type="dcterms:W3CDTF">2002-12-09T20:04:06Z</dcterms:created>
  <dcterms:modified xsi:type="dcterms:W3CDTF">2023-04-17T22:16:29Z</dcterms:modified>
</cp:coreProperties>
</file>